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media/audio1.bin" ContentType="audio/unknown"/>
  <Override PartName="/ppt/slides/slide4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media/audio2.bin" ContentType="audio/unknown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media/audio3.bin" ContentType="audio/unknown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62" r:id="rId6"/>
    <p:sldId id="261" r:id="rId7"/>
    <p:sldId id="270" r:id="rId8"/>
    <p:sldId id="281" r:id="rId9"/>
    <p:sldId id="271" r:id="rId10"/>
    <p:sldId id="282" r:id="rId11"/>
    <p:sldId id="264" r:id="rId12"/>
    <p:sldId id="283" r:id="rId13"/>
    <p:sldId id="272" r:id="rId14"/>
    <p:sldId id="284" r:id="rId15"/>
    <p:sldId id="295" r:id="rId16"/>
    <p:sldId id="296" r:id="rId17"/>
    <p:sldId id="269" r:id="rId18"/>
    <p:sldId id="285" r:id="rId19"/>
    <p:sldId id="273" r:id="rId20"/>
    <p:sldId id="286" r:id="rId21"/>
    <p:sldId id="274" r:id="rId22"/>
    <p:sldId id="287" r:id="rId23"/>
    <p:sldId id="263" r:id="rId24"/>
    <p:sldId id="288" r:id="rId25"/>
    <p:sldId id="297" r:id="rId26"/>
    <p:sldId id="298" r:id="rId27"/>
    <p:sldId id="275" r:id="rId28"/>
    <p:sldId id="289" r:id="rId29"/>
    <p:sldId id="276" r:id="rId30"/>
    <p:sldId id="290" r:id="rId31"/>
    <p:sldId id="277" r:id="rId32"/>
    <p:sldId id="291" r:id="rId33"/>
    <p:sldId id="265" r:id="rId34"/>
    <p:sldId id="292" r:id="rId35"/>
    <p:sldId id="299" r:id="rId36"/>
    <p:sldId id="300" r:id="rId37"/>
    <p:sldId id="278" r:id="rId38"/>
    <p:sldId id="293" r:id="rId39"/>
    <p:sldId id="279" r:id="rId40"/>
    <p:sldId id="294" r:id="rId41"/>
    <p:sldId id="266" r:id="rId42"/>
    <p:sldId id="267" r:id="rId43"/>
    <p:sldId id="301" r:id="rId44"/>
    <p:sldId id="26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708" autoAdjust="0"/>
    <p:restoredTop sz="94660"/>
  </p:normalViewPr>
  <p:slideViewPr>
    <p:cSldViewPr>
      <p:cViewPr varScale="1">
        <p:scale>
          <a:sx n="91" d="100"/>
          <a:sy n="91" d="100"/>
        </p:scale>
        <p:origin x="-84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4C78-9222-4B99-877B-F009D4CADF50}" type="datetimeFigureOut">
              <a:rPr lang="en-CA" smtClean="0"/>
              <a:pPr/>
              <a:t>11/24/14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A979-3396-4325-A6EC-2C185EEFCE8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314978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4C78-9222-4B99-877B-F009D4CADF50}" type="datetimeFigureOut">
              <a:rPr lang="en-CA" smtClean="0"/>
              <a:pPr/>
              <a:t>11/24/14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A979-3396-4325-A6EC-2C185EEFCE8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384925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4C78-9222-4B99-877B-F009D4CADF50}" type="datetimeFigureOut">
              <a:rPr lang="en-CA" smtClean="0"/>
              <a:pPr/>
              <a:t>11/24/14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A979-3396-4325-A6EC-2C185EEFCE8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320328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4C78-9222-4B99-877B-F009D4CADF50}" type="datetimeFigureOut">
              <a:rPr lang="en-CA" smtClean="0"/>
              <a:pPr/>
              <a:t>11/24/14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A979-3396-4325-A6EC-2C185EEFCE8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02083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4C78-9222-4B99-877B-F009D4CADF50}" type="datetimeFigureOut">
              <a:rPr lang="en-CA" smtClean="0"/>
              <a:pPr/>
              <a:t>11/24/14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A979-3396-4325-A6EC-2C185EEFCE8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02675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4C78-9222-4B99-877B-F009D4CADF50}" type="datetimeFigureOut">
              <a:rPr lang="en-CA" smtClean="0"/>
              <a:pPr/>
              <a:t>11/24/14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A979-3396-4325-A6EC-2C185EEFCE8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55928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4C78-9222-4B99-877B-F009D4CADF50}" type="datetimeFigureOut">
              <a:rPr lang="en-CA" smtClean="0"/>
              <a:pPr/>
              <a:t>11/24/14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A979-3396-4325-A6EC-2C185EEFCE8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10032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4C78-9222-4B99-877B-F009D4CADF50}" type="datetimeFigureOut">
              <a:rPr lang="en-CA" smtClean="0"/>
              <a:pPr/>
              <a:t>11/24/14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A979-3396-4325-A6EC-2C185EEFCE8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384534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4C78-9222-4B99-877B-F009D4CADF50}" type="datetimeFigureOut">
              <a:rPr lang="en-CA" smtClean="0"/>
              <a:pPr/>
              <a:t>11/24/14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A979-3396-4325-A6EC-2C185EEFCE8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20282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4C78-9222-4B99-877B-F009D4CADF50}" type="datetimeFigureOut">
              <a:rPr lang="en-CA" smtClean="0"/>
              <a:pPr/>
              <a:t>11/24/14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A979-3396-4325-A6EC-2C185EEFCE8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372191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4C78-9222-4B99-877B-F009D4CADF50}" type="datetimeFigureOut">
              <a:rPr lang="en-CA" smtClean="0"/>
              <a:pPr/>
              <a:t>11/24/14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A979-3396-4325-A6EC-2C185EEFCE8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366398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14C78-9222-4B99-877B-F009D4CADF50}" type="datetimeFigureOut">
              <a:rPr lang="en-CA" smtClean="0"/>
              <a:pPr/>
              <a:t>11/24/14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7A979-3396-4325-A6EC-2C185EEFCE8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361586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slide" Target="slide3.xml"/><Relationship Id="rId5" Type="http://schemas.openxmlformats.org/officeDocument/2006/relationships/audio" Target="../media/audio2.bin"/><Relationship Id="rId6" Type="http://schemas.openxmlformats.org/officeDocument/2006/relationships/slide" Target="slide12.xml"/><Relationship Id="rId7" Type="http://schemas.openxmlformats.org/officeDocument/2006/relationships/audio" Target="../media/audio1.bin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slide" Target="slide3.xml"/><Relationship Id="rId5" Type="http://schemas.openxmlformats.org/officeDocument/2006/relationships/audio" Target="../media/audio2.bin"/><Relationship Id="rId6" Type="http://schemas.openxmlformats.org/officeDocument/2006/relationships/slide" Target="slide14.xml"/><Relationship Id="rId7" Type="http://schemas.openxmlformats.org/officeDocument/2006/relationships/audio" Target="../media/audio1.bin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4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slide" Target="slide18.xml"/><Relationship Id="rId5" Type="http://schemas.openxmlformats.org/officeDocument/2006/relationships/audio" Target="../media/audio1.bin"/><Relationship Id="rId6" Type="http://schemas.openxmlformats.org/officeDocument/2006/relationships/slide" Target="slide3.xml"/><Relationship Id="rId7" Type="http://schemas.openxmlformats.org/officeDocument/2006/relationships/audio" Target="../media/audio2.bin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slide" Target="slide20.xml"/><Relationship Id="rId5" Type="http://schemas.openxmlformats.org/officeDocument/2006/relationships/audio" Target="../media/audio1.bin"/><Relationship Id="rId6" Type="http://schemas.openxmlformats.org/officeDocument/2006/relationships/slide" Target="slide3.xml"/><Relationship Id="rId7" Type="http://schemas.openxmlformats.org/officeDocument/2006/relationships/audio" Target="../media/audio2.bin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slide" Target="slide3.xml"/><Relationship Id="rId5" Type="http://schemas.openxmlformats.org/officeDocument/2006/relationships/audio" Target="../media/audio2.bin"/><Relationship Id="rId6" Type="http://schemas.openxmlformats.org/officeDocument/2006/relationships/slide" Target="slide22.xml"/><Relationship Id="rId7" Type="http://schemas.openxmlformats.org/officeDocument/2006/relationships/audio" Target="../media/audio1.bin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slide" Target="slide3.xml"/><Relationship Id="rId5" Type="http://schemas.openxmlformats.org/officeDocument/2006/relationships/audio" Target="../media/audio2.bin"/><Relationship Id="rId6" Type="http://schemas.openxmlformats.org/officeDocument/2006/relationships/slide" Target="slide24.xml"/><Relationship Id="rId7" Type="http://schemas.openxmlformats.org/officeDocument/2006/relationships/audio" Target="../media/audio1.bin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audio" Target="../media/audio3.bin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slide" Target="slide3.xml"/><Relationship Id="rId5" Type="http://schemas.openxmlformats.org/officeDocument/2006/relationships/audio" Target="../media/audio2.bin"/><Relationship Id="rId6" Type="http://schemas.openxmlformats.org/officeDocument/2006/relationships/slide" Target="slide28.xml"/><Relationship Id="rId7" Type="http://schemas.openxmlformats.org/officeDocument/2006/relationships/audio" Target="../media/audio1.bin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slide" Target="slide3.xml"/><Relationship Id="rId5" Type="http://schemas.openxmlformats.org/officeDocument/2006/relationships/audio" Target="../media/audio2.bin"/><Relationship Id="rId6" Type="http://schemas.openxmlformats.org/officeDocument/2006/relationships/slide" Target="slide30.xml"/><Relationship Id="rId7" Type="http://schemas.openxmlformats.org/officeDocument/2006/relationships/audio" Target="../media/audio1.bin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slide" Target="slide32.xml"/><Relationship Id="rId5" Type="http://schemas.openxmlformats.org/officeDocument/2006/relationships/audio" Target="../media/audio1.bin"/><Relationship Id="rId6" Type="http://schemas.openxmlformats.org/officeDocument/2006/relationships/slide" Target="slide3.xml"/><Relationship Id="rId7" Type="http://schemas.openxmlformats.org/officeDocument/2006/relationships/audio" Target="../media/audio2.bin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slide" Target="slide3.xml"/><Relationship Id="rId5" Type="http://schemas.openxmlformats.org/officeDocument/2006/relationships/audio" Target="../media/audio2.bin"/><Relationship Id="rId6" Type="http://schemas.openxmlformats.org/officeDocument/2006/relationships/slide" Target="slide34.xml"/><Relationship Id="rId7" Type="http://schemas.openxmlformats.org/officeDocument/2006/relationships/audio" Target="../media/audio1.bin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audio" Target="../media/audio1.bin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slide" Target="slide3.xml"/><Relationship Id="rId5" Type="http://schemas.openxmlformats.org/officeDocument/2006/relationships/audio" Target="../media/audio2.bin"/><Relationship Id="rId6" Type="http://schemas.openxmlformats.org/officeDocument/2006/relationships/slide" Target="slide38.xml"/><Relationship Id="rId7" Type="http://schemas.openxmlformats.org/officeDocument/2006/relationships/audio" Target="../media/audio1.bin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slide" Target="slide3.xml"/><Relationship Id="rId5" Type="http://schemas.openxmlformats.org/officeDocument/2006/relationships/audio" Target="../media/audio2.bin"/><Relationship Id="rId6" Type="http://schemas.openxmlformats.org/officeDocument/2006/relationships/slide" Target="slide40.xml"/><Relationship Id="rId7" Type="http://schemas.openxmlformats.org/officeDocument/2006/relationships/audio" Target="../media/audio1.bin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43.xml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slide" Target="slide4.xml"/><Relationship Id="rId5" Type="http://schemas.openxmlformats.org/officeDocument/2006/relationships/audio" Target="../media/audio1.bin"/><Relationship Id="rId6" Type="http://schemas.openxmlformats.org/officeDocument/2006/relationships/slide" Target="slide3.xml"/><Relationship Id="rId7" Type="http://schemas.openxmlformats.org/officeDocument/2006/relationships/audio" Target="../media/audio2.bin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slide" Target="slide3.xml"/><Relationship Id="rId5" Type="http://schemas.openxmlformats.org/officeDocument/2006/relationships/audio" Target="../media/audio2.bin"/><Relationship Id="rId6" Type="http://schemas.openxmlformats.org/officeDocument/2006/relationships/slide" Target="slide8.xml"/><Relationship Id="rId7" Type="http://schemas.openxmlformats.org/officeDocument/2006/relationships/audio" Target="../media/audio1.bin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slide" Target="slide3.xml"/><Relationship Id="rId5" Type="http://schemas.openxmlformats.org/officeDocument/2006/relationships/audio" Target="../media/audio2.bin"/><Relationship Id="rId6" Type="http://schemas.openxmlformats.org/officeDocument/2006/relationships/slide" Target="slide10.xml"/><Relationship Id="rId7" Type="http://schemas.openxmlformats.org/officeDocument/2006/relationships/audio" Target="../media/audio1.bin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9" y="156054"/>
            <a:ext cx="7632848" cy="144655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WELCOME</a:t>
            </a:r>
            <a:endParaRPr lang="en-US" sz="8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430215" y="5427337"/>
            <a:ext cx="3096344" cy="995496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C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START GAME</a:t>
            </a:r>
            <a:endParaRPr lang="en-C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ounded Rectangle 5">
            <a:hlinkClick r:id="" action="ppaction://hlinkshowjump?jump=nextslide" highlightClick="1"/>
          </p:cNvPr>
          <p:cNvSpPr/>
          <p:nvPr/>
        </p:nvSpPr>
        <p:spPr>
          <a:xfrm>
            <a:off x="5580112" y="5395224"/>
            <a:ext cx="3096344" cy="9954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C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TO PLAY</a:t>
            </a:r>
            <a:endParaRPr lang="en-C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41073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2057400"/>
            <a:ext cx="45095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CORRECT !!!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http://ak8.picdn.net/shutterstock/videos/2979934/preview/stock-footage-appearing-and-disappearing-dna-helix-in-shimmering-blu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04948"/>
            <a:ext cx="2566889" cy="1437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5129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9182" y="61386"/>
            <a:ext cx="54264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QUESTION 4</a:t>
            </a:r>
            <a:endParaRPr lang="en-US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2149" y="1432202"/>
            <a:ext cx="885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What is the complementary base of A?</a:t>
            </a:r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6" name="Picture 4" descr="http://ak8.picdn.net/shutterstock/videos/2979934/preview/stock-footage-appearing-and-disappearing-dna-helix-in-shimmering-blu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296058" y="5733256"/>
            <a:ext cx="1739305" cy="974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721326" y="2259273"/>
            <a:ext cx="3334210" cy="53385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C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</a:t>
            </a:r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721326" y="3048032"/>
            <a:ext cx="3334210" cy="53385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683568" y="3788758"/>
            <a:ext cx="3334210" cy="53385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683568" y="4530401"/>
            <a:ext cx="3334210" cy="53385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</a:t>
            </a:r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hlinkClick r:id="rId6" action="ppaction://hlinksldjump">
              <a:snd r:embed="rId7" name="CORRECT.wav"/>
            </a:hlinkClick>
          </p:cNvPr>
          <p:cNvSpPr/>
          <p:nvPr/>
        </p:nvSpPr>
        <p:spPr>
          <a:xfrm>
            <a:off x="683568" y="5284334"/>
            <a:ext cx="3334210" cy="5338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</a:t>
            </a:r>
          </a:p>
        </p:txBody>
      </p:sp>
      <p:pic>
        <p:nvPicPr>
          <p:cNvPr id="2050" name="Picture 2" descr="http://www.americanjail.org/wp-content/uploads/2014/02/double_heli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717212" y="2388460"/>
            <a:ext cx="3902023" cy="2538056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4185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2057400"/>
            <a:ext cx="45095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CORRECT !!!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http://ak8.picdn.net/shutterstock/videos/2979934/preview/stock-footage-appearing-and-disappearing-dna-helix-in-shimmering-blu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04948"/>
            <a:ext cx="2566889" cy="1437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5129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263" y="61386"/>
            <a:ext cx="53403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QUESTION 5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46322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Which of the following is not a </a:t>
            </a:r>
            <a:r>
              <a:rPr lang="en-CA" sz="2800" dirty="0" err="1" smtClean="0">
                <a:solidFill>
                  <a:schemeClr val="bg1"/>
                </a:solidFill>
              </a:rPr>
              <a:t>pyrimidine</a:t>
            </a:r>
            <a:r>
              <a:rPr lang="en-CA" sz="2800" dirty="0" smtClean="0">
                <a:solidFill>
                  <a:schemeClr val="bg1"/>
                </a:solidFill>
              </a:rPr>
              <a:t>?</a:t>
            </a:r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6" name="Picture 4" descr="http://ak8.picdn.net/shutterstock/videos/2979934/preview/stock-footage-appearing-and-disappearing-dna-helix-in-shimmering-blu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296058" y="5733256"/>
            <a:ext cx="1739305" cy="974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721326" y="2259273"/>
            <a:ext cx="3334210" cy="53385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CA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Cytosine</a:t>
            </a:r>
            <a:endParaRPr lang="en-CA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>
            <a:hlinkClick r:id="rId6" action="ppaction://hlinksldjump">
              <a:snd r:embed="rId7" name="CORRECT.wav"/>
            </a:hlinkClick>
          </p:cNvPr>
          <p:cNvSpPr/>
          <p:nvPr/>
        </p:nvSpPr>
        <p:spPr>
          <a:xfrm>
            <a:off x="721326" y="3048032"/>
            <a:ext cx="3334210" cy="53385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Guanine</a:t>
            </a:r>
            <a:endParaRPr lang="en-CA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683568" y="3788758"/>
            <a:ext cx="3334210" cy="53385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Uracil</a:t>
            </a:r>
            <a:endParaRPr lang="en-CA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683568" y="4530401"/>
            <a:ext cx="3334210" cy="5338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Thymine</a:t>
            </a:r>
            <a:endParaRPr lang="en-CA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http://www.americanjail.org/wp-content/uploads/2014/02/double_heli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702425" y="2358842"/>
            <a:ext cx="3569253" cy="2538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4185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2057400"/>
            <a:ext cx="45095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CORRECT !!!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http://ak8.picdn.net/shutterstock/videos/2979934/preview/stock-footage-appearing-and-disappearing-dna-helix-in-shimmering-blu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04948"/>
            <a:ext cx="2566889" cy="1437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5129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Double Jeopardy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524000"/>
            <a:ext cx="6781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Chimeras are mythical creatures that are made up of different animal parts – a lion head, goat body and snake tail.    </a:t>
            </a:r>
          </a:p>
          <a:p>
            <a:pPr algn="ctr"/>
            <a:endParaRPr lang="en-CA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5966788_f2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048000"/>
            <a:ext cx="3302000" cy="330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429000"/>
            <a:ext cx="432564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Is it possible for humans to have more than one type of DNA?  Explain.</a:t>
            </a:r>
          </a:p>
          <a:p>
            <a:endParaRPr lang="en-US" dirty="0"/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762000" y="5562600"/>
            <a:ext cx="3523408" cy="53385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CA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Answer</a:t>
            </a:r>
            <a:endParaRPr lang="en-CA" sz="3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Double Jeopardy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2954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It is possible!</a:t>
            </a:r>
          </a:p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Often times not visible externally, and can lead to issues with organ transplants or parental cases.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9530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If it does occur it is more likely to happen with twins, ex. blood can be taken up in the womb.</a:t>
            </a:r>
          </a:p>
        </p:txBody>
      </p:sp>
      <p:pic>
        <p:nvPicPr>
          <p:cNvPr id="8" name="Picture 7" descr="5966443_f2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124200"/>
            <a:ext cx="3302000" cy="1638300"/>
          </a:xfrm>
          <a:prstGeom prst="rect">
            <a:avLst/>
          </a:prstGeom>
        </p:spPr>
      </p:pic>
      <p:pic>
        <p:nvPicPr>
          <p:cNvPr id="11" name="Picture 4" descr="http://ak8.picdn.net/shutterstock/videos/2979934/preview/stock-footage-appearing-and-disappearing-dna-helix-in-shimmering-blu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296058" y="5733256"/>
            <a:ext cx="1739305" cy="974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26289eb5874a0ae5ca668336d4985a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2855173"/>
            <a:ext cx="1828800" cy="2097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0328" y="61386"/>
            <a:ext cx="54841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QUESTION 6</a:t>
            </a:r>
            <a:endParaRPr lang="en-US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106" y="1404312"/>
            <a:ext cx="7768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Guanine is a </a:t>
            </a:r>
            <a:r>
              <a:rPr lang="en-CA" sz="2800" dirty="0" err="1" smtClean="0">
                <a:solidFill>
                  <a:schemeClr val="bg1"/>
                </a:solidFill>
              </a:rPr>
              <a:t>purine</a:t>
            </a:r>
            <a:r>
              <a:rPr lang="en-CA" sz="2800" dirty="0" smtClean="0">
                <a:solidFill>
                  <a:schemeClr val="bg1"/>
                </a:solidFill>
              </a:rPr>
              <a:t>. Which other base is a </a:t>
            </a:r>
            <a:r>
              <a:rPr lang="en-CA" sz="2800" dirty="0" err="1" smtClean="0">
                <a:solidFill>
                  <a:schemeClr val="bg1"/>
                </a:solidFill>
              </a:rPr>
              <a:t>purine</a:t>
            </a:r>
            <a:r>
              <a:rPr lang="en-CA" sz="2800" dirty="0" smtClean="0">
                <a:solidFill>
                  <a:schemeClr val="bg1"/>
                </a:solidFill>
              </a:rPr>
              <a:t>?</a:t>
            </a:r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6" name="Picture 4" descr="http://ak8.picdn.net/shutterstock/videos/2979934/preview/stock-footage-appearing-and-disappearing-dna-helix-in-shimmering-blu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296058" y="5733256"/>
            <a:ext cx="1739305" cy="974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hlinkClick r:id="rId4" action="ppaction://hlinksldjump">
              <a:snd r:embed="rId5" name="CORRECT.wav"/>
            </a:hlinkClick>
          </p:cNvPr>
          <p:cNvSpPr/>
          <p:nvPr/>
        </p:nvSpPr>
        <p:spPr>
          <a:xfrm>
            <a:off x="721326" y="2259273"/>
            <a:ext cx="3334210" cy="5338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CA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</a:p>
        </p:txBody>
      </p:sp>
      <p:sp>
        <p:nvSpPr>
          <p:cNvPr id="8" name="Rectangle 7">
            <a:hlinkClick r:id="rId6" action="ppaction://hlinksldjump">
              <a:snd r:embed="rId7" name="WRONG BUZZER.wav"/>
            </a:hlinkClick>
          </p:cNvPr>
          <p:cNvSpPr/>
          <p:nvPr/>
        </p:nvSpPr>
        <p:spPr>
          <a:xfrm>
            <a:off x="721326" y="3048032"/>
            <a:ext cx="3334210" cy="53385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</a:t>
            </a:r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hlinkClick r:id="rId6" action="ppaction://hlinksldjump">
              <a:snd r:embed="rId7" name="WRONG BUZZER.wav"/>
            </a:hlinkClick>
          </p:cNvPr>
          <p:cNvSpPr/>
          <p:nvPr/>
        </p:nvSpPr>
        <p:spPr>
          <a:xfrm>
            <a:off x="683568" y="3788758"/>
            <a:ext cx="3334210" cy="53385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hlinkClick r:id="rId6" action="ppaction://hlinksldjump">
              <a:snd r:embed="rId7" name="WRONG BUZZER.wav"/>
            </a:hlinkClick>
          </p:cNvPr>
          <p:cNvSpPr/>
          <p:nvPr/>
        </p:nvSpPr>
        <p:spPr>
          <a:xfrm>
            <a:off x="685800" y="4572000"/>
            <a:ext cx="3334210" cy="53385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</a:t>
            </a:r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http://www.americanjail.org/wp-content/uploads/2014/02/double_heli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702425" y="2388460"/>
            <a:ext cx="3569253" cy="2538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10031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2057400"/>
            <a:ext cx="45095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CORRECT !!!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http://ak8.picdn.net/shutterstock/videos/2979934/preview/stock-footage-appearing-and-disappearing-dna-helix-in-shimmering-blu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04948"/>
            <a:ext cx="2566889" cy="1437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5129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0328" y="61386"/>
            <a:ext cx="54841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QUESTION 7</a:t>
            </a:r>
            <a:endParaRPr lang="en-US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Picture 4" descr="http://ak8.picdn.net/shutterstock/videos/2979934/preview/stock-footage-appearing-and-disappearing-dna-helix-in-shimmering-blu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296058" y="5733256"/>
            <a:ext cx="1739305" cy="974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hlinkClick r:id="rId4" action="ppaction://hlinksldjump">
              <a:snd r:embed="rId5" name="CORRECT.wav"/>
            </a:hlinkClick>
          </p:cNvPr>
          <p:cNvSpPr/>
          <p:nvPr/>
        </p:nvSpPr>
        <p:spPr>
          <a:xfrm>
            <a:off x="721326" y="2259273"/>
            <a:ext cx="3334210" cy="5338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C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46</a:t>
            </a:r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>
            <a:hlinkClick r:id="rId6" action="ppaction://hlinksldjump">
              <a:snd r:embed="rId7" name="WRONG BUZZER.wav"/>
            </a:hlinkClick>
          </p:cNvPr>
          <p:cNvSpPr/>
          <p:nvPr/>
        </p:nvSpPr>
        <p:spPr>
          <a:xfrm>
            <a:off x="721326" y="3048032"/>
            <a:ext cx="3334210" cy="53385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23</a:t>
            </a:r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hlinkClick r:id="rId6" action="ppaction://hlinksldjump">
              <a:snd r:embed="rId7" name="WRONG BUZZER.wav"/>
            </a:hlinkClick>
          </p:cNvPr>
          <p:cNvSpPr/>
          <p:nvPr/>
        </p:nvSpPr>
        <p:spPr>
          <a:xfrm>
            <a:off x="683568" y="3788758"/>
            <a:ext cx="3334210" cy="53385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22</a:t>
            </a:r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hlinkClick r:id="rId6" action="ppaction://hlinksldjump">
              <a:snd r:embed="rId7" name="WRONG BUZZER.wav"/>
            </a:hlinkClick>
          </p:cNvPr>
          <p:cNvSpPr/>
          <p:nvPr/>
        </p:nvSpPr>
        <p:spPr>
          <a:xfrm>
            <a:off x="683568" y="4530401"/>
            <a:ext cx="3334210" cy="53385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48</a:t>
            </a:r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hlinkClick r:id="rId6" action="ppaction://hlinksldjump">
              <a:snd r:embed="rId7" name="WRONG BUZZER.wav"/>
            </a:hlinkClick>
          </p:cNvPr>
          <p:cNvSpPr/>
          <p:nvPr/>
        </p:nvSpPr>
        <p:spPr>
          <a:xfrm>
            <a:off x="683568" y="5284334"/>
            <a:ext cx="3334210" cy="53385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50</a:t>
            </a:r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http://www.americanjail.org/wp-content/uploads/2014/02/double_heli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702425" y="2388460"/>
            <a:ext cx="3569253" cy="2538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8600" y="1219200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How many chromosomes are in a typical,</a:t>
            </a:r>
          </a:p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 somatic human cell?</a:t>
            </a:r>
            <a:endParaRPr lang="en-C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10031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 l="-10000" r="-10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60648"/>
            <a:ext cx="554461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INSTRUCTIONS</a:t>
            </a:r>
            <a:endParaRPr lang="en-US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66801"/>
            <a:ext cx="517505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CA" b="1" dirty="0" smtClean="0">
                <a:solidFill>
                  <a:schemeClr val="bg1"/>
                </a:solidFill>
              </a:rPr>
              <a:t>Split the class into two teams, and one-by-one you will represent your team.</a:t>
            </a:r>
          </a:p>
          <a:p>
            <a:pPr marL="342900" indent="-342900">
              <a:buAutoNum type="arabicPeriod"/>
            </a:pPr>
            <a:r>
              <a:rPr lang="en-CA" b="1" dirty="0" smtClean="0">
                <a:solidFill>
                  <a:schemeClr val="bg1"/>
                </a:solidFill>
              </a:rPr>
              <a:t>Choose your answer.</a:t>
            </a:r>
          </a:p>
          <a:p>
            <a:pPr marL="342900" indent="-342900">
              <a:buAutoNum type="arabicPeriod"/>
            </a:pPr>
            <a:r>
              <a:rPr lang="en-CA" b="1" dirty="0" smtClean="0">
                <a:solidFill>
                  <a:schemeClr val="bg1"/>
                </a:solidFill>
              </a:rPr>
              <a:t>If it’s correct, your team gets 2 points.</a:t>
            </a:r>
          </a:p>
          <a:p>
            <a:pPr marL="342900" indent="-342900">
              <a:buAutoNum type="arabicPeriod"/>
            </a:pPr>
            <a:r>
              <a:rPr lang="en-CA" b="1" dirty="0" smtClean="0">
                <a:solidFill>
                  <a:schemeClr val="bg1"/>
                </a:solidFill>
              </a:rPr>
              <a:t>If it’s incorrect, the other team can steal for 1 point.</a:t>
            </a:r>
          </a:p>
          <a:p>
            <a:pPr marL="342900" indent="-342900">
              <a:buAutoNum type="arabicPeriod"/>
            </a:pPr>
            <a:r>
              <a:rPr lang="en-CA" b="1" dirty="0" smtClean="0">
                <a:solidFill>
                  <a:schemeClr val="bg1"/>
                </a:solidFill>
              </a:rPr>
              <a:t>To move to the next question click the DNA strand</a:t>
            </a:r>
            <a:r>
              <a:rPr lang="en-CA" b="1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CA" b="1" dirty="0" smtClean="0">
                <a:solidFill>
                  <a:schemeClr val="bg1"/>
                </a:solidFill>
              </a:rPr>
              <a:t>Double Jeopardy- collaborate with your team mates and present an answer with the points you want to wager.</a:t>
            </a:r>
            <a:endParaRPr lang="en-CA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CA" b="1" dirty="0" smtClean="0">
                <a:solidFill>
                  <a:schemeClr val="bg1"/>
                </a:solidFill>
              </a:rPr>
              <a:t>A final 5 point bonus question will be up for grabs!! </a:t>
            </a:r>
          </a:p>
          <a:p>
            <a:pPr marL="342900" indent="-342900">
              <a:buAutoNum type="arabicPeriod"/>
            </a:pPr>
            <a:r>
              <a:rPr lang="en-CA" b="1" dirty="0" smtClean="0">
                <a:solidFill>
                  <a:schemeClr val="bg1"/>
                </a:solidFill>
              </a:rPr>
              <a:t>The team with the most points wins the game.</a:t>
            </a:r>
          </a:p>
          <a:p>
            <a:pPr marL="342900" indent="-342900">
              <a:buAutoNum type="arabicPeriod"/>
            </a:pPr>
            <a:endParaRPr lang="en-CA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CA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CA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CA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CA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CA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CA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CA" b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CA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CA" b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CA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CA" b="1" dirty="0" smtClean="0">
              <a:solidFill>
                <a:schemeClr val="bg1"/>
              </a:solidFill>
            </a:endParaRPr>
          </a:p>
          <a:p>
            <a:endParaRPr lang="en-CA" b="1" dirty="0" smtClean="0">
              <a:solidFill>
                <a:schemeClr val="bg1"/>
              </a:solidFill>
            </a:endParaRPr>
          </a:p>
          <a:p>
            <a:endParaRPr lang="en-CA" b="1" dirty="0" smtClean="0">
              <a:solidFill>
                <a:schemeClr val="bg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1799692" y="5811572"/>
            <a:ext cx="2448272" cy="56344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C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START GAME</a:t>
            </a:r>
            <a:endParaRPr lang="en-C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1245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2057400"/>
            <a:ext cx="45095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CORRECT !!!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http://ak8.picdn.net/shutterstock/videos/2979934/preview/stock-footage-appearing-and-disappearing-dna-helix-in-shimmering-blu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04948"/>
            <a:ext cx="2566889" cy="1437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5129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9182" y="61386"/>
            <a:ext cx="54264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QUESTION 8</a:t>
            </a:r>
            <a:endParaRPr lang="en-US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4" descr="http://ak8.picdn.net/shutterstock/videos/2979934/preview/stock-footage-appearing-and-disappearing-dna-helix-in-shimmering-blu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296058" y="5733256"/>
            <a:ext cx="1739305" cy="974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721326" y="2259273"/>
            <a:ext cx="3334210" cy="53385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CA" sz="3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 Bonds</a:t>
            </a:r>
            <a:endParaRPr lang="en-CA" sz="3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721326" y="3048032"/>
            <a:ext cx="3334210" cy="53385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Electrostatic</a:t>
            </a:r>
            <a:endParaRPr lang="en-CA" sz="3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683568" y="3788758"/>
            <a:ext cx="3334210" cy="5338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Ionic</a:t>
            </a:r>
            <a:endParaRPr lang="en-CA" sz="39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hlinkClick r:id="rId6" action="ppaction://hlinksldjump">
              <a:snd r:embed="rId7" name="CORRECT.wav"/>
            </a:hlinkClick>
          </p:cNvPr>
          <p:cNvSpPr/>
          <p:nvPr/>
        </p:nvSpPr>
        <p:spPr>
          <a:xfrm>
            <a:off x="683568" y="4530401"/>
            <a:ext cx="3334210" cy="53385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Covalent</a:t>
            </a:r>
            <a:endParaRPr lang="en-CA" sz="3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683568" y="5284334"/>
            <a:ext cx="3334210" cy="53385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Van </a:t>
            </a:r>
            <a:r>
              <a:rPr lang="en-CA" sz="3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der</a:t>
            </a:r>
            <a:r>
              <a:rPr lang="en-CA" sz="3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Waals</a:t>
            </a:r>
            <a:endParaRPr lang="en-CA" sz="3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http://www.americanjail.org/wp-content/uploads/2014/02/double_heli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607436" y="1981045"/>
            <a:ext cx="3928707" cy="3201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4800" y="129540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What type of bond holds together the backbone of DNA?</a:t>
            </a:r>
            <a:endParaRPr lang="en-C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4185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2057400"/>
            <a:ext cx="45095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CORRECT !!!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http://ak8.picdn.net/shutterstock/videos/2979934/preview/stock-footage-appearing-and-disappearing-dna-helix-in-shimmering-blu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04948"/>
            <a:ext cx="2566889" cy="1437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5129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9182" y="61386"/>
            <a:ext cx="54264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QUESTION 9</a:t>
            </a:r>
            <a:endParaRPr lang="en-US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3149" y="1463222"/>
            <a:ext cx="885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What is G’s complementary base?</a:t>
            </a:r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6" name="Picture 4" descr="http://ak8.picdn.net/shutterstock/videos/2979934/preview/stock-footage-appearing-and-disappearing-dna-helix-in-shimmering-blu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296058" y="5733256"/>
            <a:ext cx="1739305" cy="974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721326" y="2259273"/>
            <a:ext cx="3334210" cy="53385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CA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</a:t>
            </a:r>
          </a:p>
        </p:txBody>
      </p:sp>
      <p:sp>
        <p:nvSpPr>
          <p:cNvPr id="8" name="Rectangle 7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721326" y="3048032"/>
            <a:ext cx="3334210" cy="53385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</a:p>
        </p:txBody>
      </p:sp>
      <p:sp>
        <p:nvSpPr>
          <p:cNvPr id="9" name="Rectangle 8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683568" y="3788758"/>
            <a:ext cx="3334210" cy="5338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</a:t>
            </a:r>
          </a:p>
        </p:txBody>
      </p:sp>
      <p:sp>
        <p:nvSpPr>
          <p:cNvPr id="10" name="Rectangle 9">
            <a:hlinkClick r:id="rId6" action="ppaction://hlinksldjump">
              <a:snd r:embed="rId7" name="CORRECT.wav"/>
            </a:hlinkClick>
          </p:cNvPr>
          <p:cNvSpPr/>
          <p:nvPr/>
        </p:nvSpPr>
        <p:spPr>
          <a:xfrm>
            <a:off x="683568" y="4530401"/>
            <a:ext cx="3334210" cy="53385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1" name="Rectangle 10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683568" y="5284334"/>
            <a:ext cx="3334210" cy="53385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</a:t>
            </a:r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http://www.americanjail.org/wp-content/uploads/2014/02/double_heli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607436" y="1981045"/>
            <a:ext cx="3928707" cy="3201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4185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2057400"/>
            <a:ext cx="45095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CORRECT !!!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http://ak8.picdn.net/shutterstock/videos/2979934/preview/stock-footage-appearing-and-disappearing-dna-helix-in-shimmering-blu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04948"/>
            <a:ext cx="2566889" cy="1437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5129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8762" y="61386"/>
            <a:ext cx="74273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Double Jeopardy</a:t>
            </a:r>
            <a:endParaRPr lang="en-US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617893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What is     </a:t>
            </a:r>
          </a:p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3,000,000,000 bases long?</a:t>
            </a:r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6" name="Picture 4" descr="http://ak8.picdn.net/shutterstock/videos/2979934/preview/stock-footage-appearing-and-disappearing-dna-helix-in-shimmering-blu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296058" y="5733256"/>
            <a:ext cx="1739305" cy="974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" action="ppaction://hlinkshowjump?jump=nextslide">
              <a:snd r:embed="rId4" name="Ooooh"/>
            </a:hlinkClick>
          </p:cNvPr>
          <p:cNvSpPr/>
          <p:nvPr/>
        </p:nvSpPr>
        <p:spPr>
          <a:xfrm>
            <a:off x="2990390" y="4952545"/>
            <a:ext cx="3334210" cy="53385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Answer</a:t>
            </a:r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11" descr="Screen Shot 2014-11-23 at 8.01.12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752600"/>
            <a:ext cx="7607294" cy="167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10031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8762" y="61386"/>
            <a:ext cx="74273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Double Jeopardy</a:t>
            </a:r>
            <a:endParaRPr lang="en-US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03860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Our genome.</a:t>
            </a:r>
          </a:p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3 billion bases equals approximately 3 gigabytes of storage. However, </a:t>
            </a:r>
            <a:r>
              <a:rPr lang="en-US" sz="2800" dirty="0" smtClean="0">
                <a:solidFill>
                  <a:schemeClr val="bg1"/>
                </a:solidFill>
              </a:rPr>
              <a:t>Harvard researchers were able to store 700 terabytes of data on a single gram of DNA.</a:t>
            </a:r>
          </a:p>
          <a:p>
            <a:pPr algn="ctr"/>
            <a:endParaRPr lang="en-CA" sz="2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http://ak8.picdn.net/shutterstock/videos/2979934/preview/stock-footage-appearing-and-disappearing-dna-helix-in-shimmering-blu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296058" y="5733256"/>
            <a:ext cx="1739305" cy="974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Shot 2014-11-23 at 8.00.0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600200"/>
            <a:ext cx="6757987" cy="2420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10031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9195" y="61386"/>
            <a:ext cx="59464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QUESTION 10</a:t>
            </a:r>
            <a:endParaRPr lang="en-US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3549" y="1371600"/>
            <a:ext cx="885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What type of cell would a muscle cell be?</a:t>
            </a:r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6" name="Picture 4" descr="http://ak8.picdn.net/shutterstock/videos/2979934/preview/stock-footage-appearing-and-disappearing-dna-helix-in-shimmering-blu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296058" y="5733256"/>
            <a:ext cx="1739305" cy="974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721326" y="2259273"/>
            <a:ext cx="3334210" cy="53385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CA" sz="3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Gamete</a:t>
            </a:r>
            <a:endParaRPr lang="en-CA" sz="3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721326" y="3048032"/>
            <a:ext cx="3334210" cy="53385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Contraction</a:t>
            </a:r>
            <a:endParaRPr lang="en-CA" sz="3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683568" y="3788758"/>
            <a:ext cx="3334210" cy="53385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Sex</a:t>
            </a:r>
            <a:endParaRPr lang="en-CA" sz="3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683568" y="4530401"/>
            <a:ext cx="3334210" cy="53385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Nerve</a:t>
            </a:r>
          </a:p>
        </p:txBody>
      </p:sp>
      <p:sp>
        <p:nvSpPr>
          <p:cNvPr id="11" name="Rectangle 10">
            <a:hlinkClick r:id="rId6" action="ppaction://hlinksldjump">
              <a:snd r:embed="rId7" name="CORRECT.wav"/>
            </a:hlinkClick>
          </p:cNvPr>
          <p:cNvSpPr/>
          <p:nvPr/>
        </p:nvSpPr>
        <p:spPr>
          <a:xfrm>
            <a:off x="683568" y="5284334"/>
            <a:ext cx="3334210" cy="5338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Somatic</a:t>
            </a:r>
            <a:endParaRPr lang="en-CA" sz="3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http://www.americanjail.org/wp-content/uploads/2014/02/double_heli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717212" y="2388460"/>
            <a:ext cx="3902023" cy="2538056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4185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2057400"/>
            <a:ext cx="45095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CORRECT !!!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http://ak8.picdn.net/shutterstock/videos/2979934/preview/stock-footage-appearing-and-disappearing-dna-helix-in-shimmering-blu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04948"/>
            <a:ext cx="2566889" cy="1437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5129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2276" y="61386"/>
            <a:ext cx="58602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QUESTION 11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5040" y="146322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Where in the body can you find haploid cells?</a:t>
            </a:r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6" name="Picture 4" descr="http://ak8.picdn.net/shutterstock/videos/2979934/preview/stock-footage-appearing-and-disappearing-dna-helix-in-shimmering-blu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296058" y="5733256"/>
            <a:ext cx="1739305" cy="974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721326" y="2259273"/>
            <a:ext cx="3334210" cy="53385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CA" sz="3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Liver Cell</a:t>
            </a:r>
            <a:endParaRPr lang="en-CA" sz="3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>
            <a:hlinkClick r:id="rId6" action="ppaction://hlinksldjump">
              <a:snd r:embed="rId7" name="CORRECT.wav"/>
            </a:hlinkClick>
          </p:cNvPr>
          <p:cNvSpPr/>
          <p:nvPr/>
        </p:nvSpPr>
        <p:spPr>
          <a:xfrm>
            <a:off x="721326" y="3048032"/>
            <a:ext cx="3334210" cy="53385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Sperm</a:t>
            </a:r>
            <a:endParaRPr lang="en-CA" sz="3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683568" y="3788758"/>
            <a:ext cx="3334210" cy="53385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Fat Cell</a:t>
            </a:r>
            <a:endParaRPr lang="en-CA" sz="3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683568" y="4530401"/>
            <a:ext cx="3334210" cy="5338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Nerve Cell</a:t>
            </a:r>
            <a:endParaRPr lang="en-CA" sz="3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683568" y="5284334"/>
            <a:ext cx="3334210" cy="53385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Brain Cell</a:t>
            </a:r>
            <a:endParaRPr lang="en-CA" sz="3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http://www.americanjail.org/wp-content/uploads/2014/02/double_heli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702425" y="2358842"/>
            <a:ext cx="3569253" cy="2538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4185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8097" y="2420888"/>
            <a:ext cx="62183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INCORRECT </a:t>
            </a:r>
            <a:endParaRPr lang="en-US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 descr="http://ak8.picdn.net/shutterstock/videos/2979934/preview/stock-footage-appearing-and-disappearing-dna-helix-in-shimmering-blue.jp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65104"/>
            <a:ext cx="2566889" cy="1437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50096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2057400"/>
            <a:ext cx="45095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CORRECT !!!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http://ak8.picdn.net/shutterstock/videos/2979934/preview/stock-footage-appearing-and-disappearing-dna-helix-in-shimmering-blu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04948"/>
            <a:ext cx="2566889" cy="1437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5129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7135" y="61386"/>
            <a:ext cx="60105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QUESTION 12</a:t>
            </a:r>
            <a:endParaRPr lang="en-US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404312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DNA is being transcribed to RNA, which base pairs with A?</a:t>
            </a:r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6" name="Picture 4" descr="http://ak8.picdn.net/shutterstock/videos/2979934/preview/stock-footage-appearing-and-disappearing-dna-helix-in-shimmering-blu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296058" y="5733256"/>
            <a:ext cx="1739305" cy="974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hlinkClick r:id="rId4" action="ppaction://hlinksldjump">
              <a:snd r:embed="rId5" name="CORRECT.wav"/>
            </a:hlinkClick>
          </p:cNvPr>
          <p:cNvSpPr/>
          <p:nvPr/>
        </p:nvSpPr>
        <p:spPr>
          <a:xfrm>
            <a:off x="721326" y="2259273"/>
            <a:ext cx="3334210" cy="5338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CA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</a:t>
            </a:r>
          </a:p>
        </p:txBody>
      </p:sp>
      <p:sp>
        <p:nvSpPr>
          <p:cNvPr id="8" name="Rectangle 7">
            <a:hlinkClick r:id="rId6" action="ppaction://hlinksldjump">
              <a:snd r:embed="rId7" name="WRONG BUZZER.wav"/>
            </a:hlinkClick>
          </p:cNvPr>
          <p:cNvSpPr/>
          <p:nvPr/>
        </p:nvSpPr>
        <p:spPr>
          <a:xfrm>
            <a:off x="721326" y="3048032"/>
            <a:ext cx="3334210" cy="53385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</a:t>
            </a:r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hlinkClick r:id="rId6" action="ppaction://hlinksldjump">
              <a:snd r:embed="rId7" name="WRONG BUZZER.wav"/>
            </a:hlinkClick>
          </p:cNvPr>
          <p:cNvSpPr/>
          <p:nvPr/>
        </p:nvSpPr>
        <p:spPr>
          <a:xfrm>
            <a:off x="683568" y="3788758"/>
            <a:ext cx="3334210" cy="53385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hlinkClick r:id="rId6" action="ppaction://hlinksldjump">
              <a:snd r:embed="rId7" name="WRONG BUZZER.wav"/>
            </a:hlinkClick>
          </p:cNvPr>
          <p:cNvSpPr/>
          <p:nvPr/>
        </p:nvSpPr>
        <p:spPr>
          <a:xfrm>
            <a:off x="685800" y="4572000"/>
            <a:ext cx="3334210" cy="53385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</a:t>
            </a:r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http://www.americanjail.org/wp-content/uploads/2014/02/double_heli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702425" y="2388460"/>
            <a:ext cx="3569253" cy="2538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10031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2057400"/>
            <a:ext cx="45095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CORRECT !!!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http://ak8.picdn.net/shutterstock/videos/2979934/preview/stock-footage-appearing-and-disappearing-dna-helix-in-shimmering-blu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04948"/>
            <a:ext cx="2566889" cy="1437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5129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2276" y="61386"/>
            <a:ext cx="58602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QUESTION 13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5040" y="146322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What would be the complementary base of C?</a:t>
            </a:r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6" name="Picture 4" descr="http://ak8.picdn.net/shutterstock/videos/2979934/preview/stock-footage-appearing-and-disappearing-dna-helix-in-shimmering-blu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296058" y="5733256"/>
            <a:ext cx="1739305" cy="974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721326" y="2259273"/>
            <a:ext cx="3334210" cy="53385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C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>
            <a:hlinkClick r:id="rId6" action="ppaction://hlinksldjump">
              <a:snd r:embed="rId7" name="CORRECT.wav"/>
            </a:hlinkClick>
          </p:cNvPr>
          <p:cNvSpPr/>
          <p:nvPr/>
        </p:nvSpPr>
        <p:spPr>
          <a:xfrm>
            <a:off x="721326" y="3048032"/>
            <a:ext cx="3334210" cy="53385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</a:t>
            </a:r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683568" y="3788758"/>
            <a:ext cx="3334210" cy="53385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</a:t>
            </a:r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683568" y="4530401"/>
            <a:ext cx="3334210" cy="5338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</a:t>
            </a:r>
          </a:p>
        </p:txBody>
      </p:sp>
      <p:sp>
        <p:nvSpPr>
          <p:cNvPr id="11" name="Rectangle 10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683568" y="5284334"/>
            <a:ext cx="3334210" cy="53385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http://www.americanjail.org/wp-content/uploads/2014/02/double_heli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702425" y="2358842"/>
            <a:ext cx="3569253" cy="2538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4185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2057400"/>
            <a:ext cx="45095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CORRECT !!!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http://ak8.picdn.net/shutterstock/videos/2979934/preview/stock-footage-appearing-and-disappearing-dna-helix-in-shimmering-blu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04948"/>
            <a:ext cx="2566889" cy="1437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5129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3644" y="61386"/>
            <a:ext cx="73375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Double Jeopardy</a:t>
            </a:r>
            <a:endParaRPr lang="en-US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4" descr="http://ak8.picdn.net/shutterstock/videos/2979934/preview/stock-footage-appearing-and-disappearing-dna-helix-in-shimmering-blu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296058" y="5733256"/>
            <a:ext cx="1739305" cy="974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hlinkClick r:id="" action="ppaction://hlinkshowjump?jump=nextslide">
              <a:snd r:embed="rId4" name="CORRECT.wav"/>
            </a:hlinkClick>
          </p:cNvPr>
          <p:cNvSpPr/>
          <p:nvPr/>
        </p:nvSpPr>
        <p:spPr>
          <a:xfrm>
            <a:off x="683568" y="4876345"/>
            <a:ext cx="3334210" cy="53385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Answer</a:t>
            </a:r>
            <a:endParaRPr lang="en-CA" sz="3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http://www.americanjail.org/wp-content/uploads/2014/02/double_heli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986693" y="1981045"/>
            <a:ext cx="3928707" cy="3201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4800" y="1715631"/>
            <a:ext cx="472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Humans age because our DNA accumulates damage.  Are there any animals that have evolved mechanisms to evade aging? Explain and provide an example.</a:t>
            </a:r>
            <a:endParaRPr lang="en-C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4185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3644" y="61386"/>
            <a:ext cx="73375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Double Jeopardy</a:t>
            </a:r>
            <a:endParaRPr lang="en-US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4" descr="http://ak8.picdn.net/shutterstock/videos/2979934/preview/stock-footage-appearing-and-disappearing-dna-helix-in-shimmering-blu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296058" y="5733256"/>
            <a:ext cx="1739305" cy="974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4800" y="1815405"/>
            <a:ext cx="388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When some jelly fish age they revert back a young juvenile stage. </a:t>
            </a:r>
          </a:p>
          <a:p>
            <a:endParaRPr lang="en-CA" sz="2800" dirty="0" smtClean="0">
              <a:solidFill>
                <a:schemeClr val="bg1"/>
              </a:solidFill>
            </a:endParaRPr>
          </a:p>
          <a:p>
            <a:r>
              <a:rPr lang="en-CA" sz="2800" dirty="0" smtClean="0">
                <a:solidFill>
                  <a:schemeClr val="bg1"/>
                </a:solidFill>
              </a:rPr>
              <a:t>Lobsters have also extended their telomerase enzyme to continue working past adolescence when ours stops. </a:t>
            </a:r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12" name="Picture 11" descr="090130-immortal-jellyfish-swarm_1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514600"/>
            <a:ext cx="3894248" cy="26114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4185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9195" y="61386"/>
            <a:ext cx="59464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QUESTION 14</a:t>
            </a:r>
            <a:endParaRPr lang="en-US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371600"/>
            <a:ext cx="885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What is the main difference between RNA and DNA?</a:t>
            </a:r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6" name="Picture 4" descr="http://ak8.picdn.net/shutterstock/videos/2979934/preview/stock-footage-appearing-and-disappearing-dna-helix-in-shimmering-blu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296058" y="5733256"/>
            <a:ext cx="1739305" cy="974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721326" y="2259273"/>
            <a:ext cx="3469674" cy="53385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CA" sz="23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RNA is double stranded</a:t>
            </a:r>
            <a:endParaRPr lang="en-CA" sz="23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721326" y="3048032"/>
            <a:ext cx="3469674" cy="53385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RNA has the base T</a:t>
            </a:r>
            <a:endParaRPr lang="en-CA" sz="25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683568" y="3788758"/>
            <a:ext cx="3507432" cy="53385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DNA is single stranded</a:t>
            </a:r>
            <a:endParaRPr lang="en-CA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683568" y="4530401"/>
            <a:ext cx="3507432" cy="53385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DNA has the base U</a:t>
            </a:r>
          </a:p>
        </p:txBody>
      </p:sp>
      <p:sp>
        <p:nvSpPr>
          <p:cNvPr id="11" name="Rectangle 10">
            <a:hlinkClick r:id="rId6" action="ppaction://hlinksldjump">
              <a:snd r:embed="rId7" name="CORRECT.wav"/>
            </a:hlinkClick>
          </p:cNvPr>
          <p:cNvSpPr/>
          <p:nvPr/>
        </p:nvSpPr>
        <p:spPr>
          <a:xfrm>
            <a:off x="683568" y="5284334"/>
            <a:ext cx="3507432" cy="5338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3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RNA is single stranded</a:t>
            </a:r>
            <a:endParaRPr lang="en-CA" sz="23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http://www.americanjail.org/wp-content/uploads/2014/02/double_heli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717212" y="2388460"/>
            <a:ext cx="3902023" cy="2538056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4185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2057400"/>
            <a:ext cx="45095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CORRECT !!!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http://ak8.picdn.net/shutterstock/videos/2979934/preview/stock-footage-appearing-and-disappearing-dna-helix-in-shimmering-blu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04948"/>
            <a:ext cx="2566889" cy="1437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5129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2276" y="61386"/>
            <a:ext cx="58602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QUESTION 15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3023" y="1463222"/>
            <a:ext cx="4154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DNA strands run…</a:t>
            </a:r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6" name="Picture 4" descr="http://ak8.picdn.net/shutterstock/videos/2979934/preview/stock-footage-appearing-and-disappearing-dna-helix-in-shimmering-blu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296058" y="5733256"/>
            <a:ext cx="1739305" cy="974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721326" y="2259273"/>
            <a:ext cx="3334210" cy="53385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CA" sz="3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Parallel</a:t>
            </a:r>
            <a:endParaRPr lang="en-CA" sz="3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>
            <a:hlinkClick r:id="rId6" action="ppaction://hlinksldjump">
              <a:snd r:embed="rId7" name="CORRECT.wav"/>
            </a:hlinkClick>
          </p:cNvPr>
          <p:cNvSpPr/>
          <p:nvPr/>
        </p:nvSpPr>
        <p:spPr>
          <a:xfrm>
            <a:off x="721326" y="3048032"/>
            <a:ext cx="3334210" cy="53385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Antiparallel</a:t>
            </a:r>
            <a:endParaRPr lang="en-CA" sz="3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683568" y="3788758"/>
            <a:ext cx="3334210" cy="53385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Perpendicular</a:t>
            </a:r>
            <a:endParaRPr lang="en-CA" sz="3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683568" y="4530401"/>
            <a:ext cx="3334210" cy="5338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Linearly </a:t>
            </a:r>
            <a:endParaRPr lang="en-CA" sz="3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683568" y="5284334"/>
            <a:ext cx="3334210" cy="53385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Conservatively </a:t>
            </a:r>
            <a:endParaRPr lang="en-CA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http://www.americanjail.org/wp-content/uploads/2014/02/double_heli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702425" y="2358842"/>
            <a:ext cx="3569253" cy="2538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4185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2057400"/>
            <a:ext cx="45095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CORRECT !!!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http://ak8.picdn.net/shutterstock/videos/2979934/preview/stock-footage-appearing-and-disappearing-dna-helix-in-shimmering-blu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04948"/>
            <a:ext cx="2566889" cy="1437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5129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2057400"/>
            <a:ext cx="45095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CORRECT !!!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http://ak8.picdn.net/shutterstock/videos/2979934/preview/stock-footage-appearing-and-disappearing-dna-helix-in-shimmering-blu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04948"/>
            <a:ext cx="2566889" cy="1437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5129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97469" y="5141168"/>
            <a:ext cx="726328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BONUS ROUND</a:t>
            </a:r>
            <a:endParaRPr lang="en-US" sz="6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http://ak8.picdn.net/shutterstock/videos/2979934/preview/stock-footage-appearing-and-disappearing-dna-helix-in-shimmering-blu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916" y="2996952"/>
            <a:ext cx="3600396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33163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54852"/>
            <a:ext cx="66394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BONUS QUESTION</a:t>
            </a:r>
            <a:endParaRPr lang="en-US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92" y="1262848"/>
            <a:ext cx="6499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Who discovered the double </a:t>
            </a:r>
          </a:p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Helix structure of DNA?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524000" y="2872736"/>
            <a:ext cx="3523408" cy="53385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CA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Marie Curie</a:t>
            </a:r>
            <a:endParaRPr lang="en-CA" sz="3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1524000" y="3661495"/>
            <a:ext cx="3523408" cy="53385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Watson &amp; Crick</a:t>
            </a:r>
            <a:endParaRPr lang="en-CA" sz="3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1524000" y="4402221"/>
            <a:ext cx="3485650" cy="53385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Gregor</a:t>
            </a:r>
            <a:r>
              <a:rPr lang="en-CA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Mendel</a:t>
            </a:r>
            <a:endParaRPr lang="en-CA" sz="3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524000" y="5143864"/>
            <a:ext cx="3485650" cy="53385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Charles Darwin</a:t>
            </a:r>
            <a:endParaRPr lang="en-CA" sz="3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24000" y="5897797"/>
            <a:ext cx="3485650" cy="5338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Rosaland</a:t>
            </a:r>
            <a:r>
              <a:rPr lang="en-CA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CA" sz="3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Frankin</a:t>
            </a:r>
            <a:endParaRPr lang="en-CA" sz="3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4" descr="http://ak8.picdn.net/shutterstock/videos/2979934/preview/stock-footage-appearing-and-disappearing-dna-helix-in-shimmering-blu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296058" y="5733256"/>
            <a:ext cx="1739305" cy="974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1418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2057400"/>
            <a:ext cx="45095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CORRECT !!!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http://ak8.picdn.net/shutterstock/videos/2979934/preview/stock-footage-appearing-and-disappearing-dna-helix-in-shimmering-blu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04948"/>
            <a:ext cx="2566889" cy="1437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5129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32460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5904" y="61386"/>
            <a:ext cx="54930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QUESTION 1</a:t>
            </a:r>
            <a:endParaRPr lang="en-US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371600"/>
            <a:ext cx="7768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What is the complementary base to T?</a:t>
            </a:r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6" name="Picture 4" descr="http://ak8.picdn.net/shutterstock/videos/2979934/preview/stock-footage-appearing-and-disappearing-dna-helix-in-shimmering-blu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296058" y="5733256"/>
            <a:ext cx="1739305" cy="974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hlinkClick r:id="rId4" action="ppaction://hlinksldjump">
              <a:snd r:embed="rId5" name="CORRECT.wav"/>
            </a:hlinkClick>
          </p:cNvPr>
          <p:cNvSpPr/>
          <p:nvPr/>
        </p:nvSpPr>
        <p:spPr>
          <a:xfrm>
            <a:off x="721326" y="2259273"/>
            <a:ext cx="3334210" cy="5338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CA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</a:p>
        </p:txBody>
      </p:sp>
      <p:sp>
        <p:nvSpPr>
          <p:cNvPr id="8" name="Rectangle 7">
            <a:hlinkClick r:id="rId6" action="ppaction://hlinksldjump">
              <a:snd r:embed="rId7" name="WRONG BUZZER.wav"/>
            </a:hlinkClick>
          </p:cNvPr>
          <p:cNvSpPr/>
          <p:nvPr/>
        </p:nvSpPr>
        <p:spPr>
          <a:xfrm>
            <a:off x="721326" y="3048032"/>
            <a:ext cx="3334210" cy="53385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</a:t>
            </a:r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hlinkClick r:id="rId6" action="ppaction://hlinksldjump">
              <a:snd r:embed="rId7" name="WRONG BUZZER.wav"/>
            </a:hlinkClick>
          </p:cNvPr>
          <p:cNvSpPr/>
          <p:nvPr/>
        </p:nvSpPr>
        <p:spPr>
          <a:xfrm>
            <a:off x="683568" y="3788758"/>
            <a:ext cx="3334210" cy="53385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</a:t>
            </a:r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hlinkClick r:id="rId6" action="ppaction://hlinksldjump">
              <a:snd r:embed="rId7" name="WRONG BUZZER.wav"/>
            </a:hlinkClick>
          </p:cNvPr>
          <p:cNvSpPr/>
          <p:nvPr/>
        </p:nvSpPr>
        <p:spPr>
          <a:xfrm>
            <a:off x="683568" y="4530401"/>
            <a:ext cx="3334210" cy="53385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</a:t>
            </a:r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hlinkClick r:id="rId6" action="ppaction://hlinksldjump">
              <a:snd r:embed="rId7" name="WRONG BUZZER.wav"/>
            </a:hlinkClick>
          </p:cNvPr>
          <p:cNvSpPr/>
          <p:nvPr/>
        </p:nvSpPr>
        <p:spPr>
          <a:xfrm>
            <a:off x="683568" y="5284334"/>
            <a:ext cx="3334210" cy="53385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</a:t>
            </a:r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http://www.americanjail.org/wp-content/uploads/2014/02/double_heli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702425" y="2388460"/>
            <a:ext cx="3569253" cy="2538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10031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2057400"/>
            <a:ext cx="45095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CORRECT !!!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http://ak8.picdn.net/shutterstock/videos/2979934/preview/stock-footage-appearing-and-disappearing-dna-helix-in-shimmering-blue.jp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04948"/>
            <a:ext cx="2566889" cy="1437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5129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9182" y="61386"/>
            <a:ext cx="54264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QUESTION 2</a:t>
            </a:r>
            <a:endParaRPr lang="en-US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49" y="1219200"/>
            <a:ext cx="8855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solidFill>
                  <a:schemeClr val="bg1"/>
                </a:solidFill>
              </a:rPr>
              <a:t>If one strand of DNA has the sequence ATGCGA, what would the complementary strand look like?</a:t>
            </a:r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6" name="Picture 4" descr="http://ak8.picdn.net/shutterstock/videos/2979934/preview/stock-footage-appearing-and-disappearing-dna-helix-in-shimmering-blu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296058" y="5733256"/>
            <a:ext cx="1739305" cy="974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721326" y="2259273"/>
            <a:ext cx="3334210" cy="53385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C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TCAGCTC</a:t>
            </a:r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721326" y="3048032"/>
            <a:ext cx="3334210" cy="53385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ATCGCT</a:t>
            </a:r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683568" y="3788758"/>
            <a:ext cx="3334210" cy="53385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UACGCU</a:t>
            </a:r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683568" y="4530401"/>
            <a:ext cx="3334210" cy="53385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TAGCGT</a:t>
            </a:r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hlinkClick r:id="rId6" action="ppaction://hlinksldjump">
              <a:snd r:embed="rId7" name="CORRECT.wav"/>
            </a:hlinkClick>
          </p:cNvPr>
          <p:cNvSpPr/>
          <p:nvPr/>
        </p:nvSpPr>
        <p:spPr>
          <a:xfrm>
            <a:off x="683568" y="5284334"/>
            <a:ext cx="3334210" cy="5338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TACGCT</a:t>
            </a:r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http://www.americanjail.org/wp-content/uploads/2014/02/double_heli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717212" y="2388460"/>
            <a:ext cx="3902023" cy="2538056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4185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2057400"/>
            <a:ext cx="45095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CORRECT !!!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http://ak8.picdn.net/shutterstock/videos/2979934/preview/stock-footage-appearing-and-disappearing-dna-helix-in-shimmering-blu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04948"/>
            <a:ext cx="2566889" cy="1437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5129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9182" y="61386"/>
            <a:ext cx="54264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QUESTION 3</a:t>
            </a:r>
            <a:endParaRPr lang="en-US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149" y="1219200"/>
            <a:ext cx="885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Which of the following is not a component of a nucleotide? </a:t>
            </a:r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6" name="Picture 4" descr="http://ak8.picdn.net/shutterstock/videos/2979934/preview/stock-footage-appearing-and-disappearing-dna-helix-in-shimmering-blue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100"/>
              </a:clrFrom>
              <a:clrTo>
                <a:srgbClr val="0001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296058" y="5733256"/>
            <a:ext cx="1739305" cy="974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304800" y="2259273"/>
            <a:ext cx="4114800" cy="53385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CA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304800" y="3048000"/>
            <a:ext cx="4114800" cy="53385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Nitrogenous base</a:t>
            </a:r>
            <a:endParaRPr lang="en-CA" sz="3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304800" y="3733800"/>
            <a:ext cx="4114800" cy="53385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Deoxyribose sugar</a:t>
            </a:r>
            <a:endParaRPr lang="en-CA" sz="3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304800" y="4495800"/>
            <a:ext cx="4191000" cy="53385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Phosphate </a:t>
            </a:r>
            <a:endParaRPr lang="en-CA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hlinkClick r:id="rId6" action="ppaction://hlinksldjump">
              <a:snd r:embed="rId7" name="CORRECT.wav"/>
            </a:hlinkClick>
          </p:cNvPr>
          <p:cNvSpPr/>
          <p:nvPr/>
        </p:nvSpPr>
        <p:spPr>
          <a:xfrm>
            <a:off x="304800" y="5284334"/>
            <a:ext cx="4191000" cy="5338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Hydrogen bond</a:t>
            </a:r>
            <a:endParaRPr lang="en-CA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http://www.americanjail.org/wp-content/uploads/2014/02/double_heli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717212" y="2388460"/>
            <a:ext cx="3902023" cy="2538056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hlinkClick r:id="rId4" action="ppaction://hlinksldjump">
              <a:snd r:embed="rId5" name="WRONG BUZZER.wav"/>
            </a:hlinkClick>
          </p:cNvPr>
          <p:cNvSpPr/>
          <p:nvPr/>
        </p:nvSpPr>
        <p:spPr>
          <a:xfrm>
            <a:off x="304800" y="2259273"/>
            <a:ext cx="4114800" cy="53385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CA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Ribose sugar</a:t>
            </a:r>
            <a:endParaRPr lang="en-CA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4185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3456</TotalTime>
  <Words>678</Words>
  <Application>Microsoft Macintosh PowerPoint</Application>
  <PresentationFormat>On-screen Show (4:3)</PresentationFormat>
  <Paragraphs>178</Paragraphs>
  <Slides>44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Double Jeopardy</vt:lpstr>
      <vt:lpstr>Double Jeopardy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Jacqueline Veres</cp:lastModifiedBy>
  <cp:revision>49</cp:revision>
  <dcterms:created xsi:type="dcterms:W3CDTF">2014-11-25T01:45:19Z</dcterms:created>
  <dcterms:modified xsi:type="dcterms:W3CDTF">2014-11-25T01:46:22Z</dcterms:modified>
</cp:coreProperties>
</file>