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7" r:id="rId10"/>
    <p:sldId id="265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p15="http://schemas.microsoft.com/office/powerpoint/2012/main" xmlns:mv="urn:schemas-microsoft-com:mac:vml" xmlns:mc="http://schemas.openxmlformats.org/markup-compatibility/2006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18" autoAdjust="0"/>
    <p:restoredTop sz="94660"/>
  </p:normalViewPr>
  <p:slideViewPr>
    <p:cSldViewPr snapToGrid="0">
      <p:cViewPr varScale="1">
        <p:scale>
          <a:sx n="75" d="100"/>
          <a:sy n="75" d="100"/>
        </p:scale>
        <p:origin x="-45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ABB2B-2533-4DA7-9F5A-2F7E817249A3}" type="datetimeFigureOut">
              <a:rPr lang="en-CA" smtClean="0"/>
              <a:pPr/>
              <a:t>17/11/2014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833F7-6A9F-4718-A6D1-24FAC0FF245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31332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833F7-6A9F-4718-A6D1-24FAC0FF245D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366954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833F7-6A9F-4718-A6D1-24FAC0FF245D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651292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2759-A287-4895-B37A-94E5B8751967}" type="datetimeFigureOut">
              <a:rPr lang="en-CA" smtClean="0"/>
              <a:pPr/>
              <a:t>17/11/2014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B501-B9D7-4FAE-B547-0313804A018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634036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2759-A287-4895-B37A-94E5B8751967}" type="datetimeFigureOut">
              <a:rPr lang="en-CA" smtClean="0"/>
              <a:pPr/>
              <a:t>17/11/2014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B501-B9D7-4FAE-B547-0313804A018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592778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2759-A287-4895-B37A-94E5B8751967}" type="datetimeFigureOut">
              <a:rPr lang="en-CA" smtClean="0"/>
              <a:pPr/>
              <a:t>17/11/2014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B501-B9D7-4FAE-B547-0313804A018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60505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2759-A287-4895-B37A-94E5B8751967}" type="datetimeFigureOut">
              <a:rPr lang="en-CA" smtClean="0"/>
              <a:pPr/>
              <a:t>17/11/2014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B501-B9D7-4FAE-B547-0313804A018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21768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2759-A287-4895-B37A-94E5B8751967}" type="datetimeFigureOut">
              <a:rPr lang="en-CA" smtClean="0"/>
              <a:pPr/>
              <a:t>17/11/2014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B501-B9D7-4FAE-B547-0313804A018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98062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2759-A287-4895-B37A-94E5B8751967}" type="datetimeFigureOut">
              <a:rPr lang="en-CA" smtClean="0"/>
              <a:pPr/>
              <a:t>17/11/2014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B501-B9D7-4FAE-B547-0313804A018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72099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2759-A287-4895-B37A-94E5B8751967}" type="datetimeFigureOut">
              <a:rPr lang="en-CA" smtClean="0"/>
              <a:pPr/>
              <a:t>17/11/2014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B501-B9D7-4FAE-B547-0313804A018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62803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2759-A287-4895-B37A-94E5B8751967}" type="datetimeFigureOut">
              <a:rPr lang="en-CA" smtClean="0"/>
              <a:pPr/>
              <a:t>17/11/2014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B501-B9D7-4FAE-B547-0313804A018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51566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2759-A287-4895-B37A-94E5B8751967}" type="datetimeFigureOut">
              <a:rPr lang="en-CA" smtClean="0"/>
              <a:pPr/>
              <a:t>17/11/2014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B501-B9D7-4FAE-B547-0313804A018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90693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2759-A287-4895-B37A-94E5B8751967}" type="datetimeFigureOut">
              <a:rPr lang="en-CA" smtClean="0"/>
              <a:pPr/>
              <a:t>17/11/2014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B501-B9D7-4FAE-B547-0313804A018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110700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C2759-A287-4895-B37A-94E5B8751967}" type="datetimeFigureOut">
              <a:rPr lang="en-CA" smtClean="0"/>
              <a:pPr/>
              <a:t>17/11/2014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B501-B9D7-4FAE-B547-0313804A018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17289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C2759-A287-4895-B37A-94E5B8751967}" type="datetimeFigureOut">
              <a:rPr lang="en-CA" smtClean="0"/>
              <a:pPr/>
              <a:t>17/11/2014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CB501-B9D7-4FAE-B547-0313804A018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8650030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705" y="1122363"/>
            <a:ext cx="10473180" cy="2387600"/>
          </a:xfrm>
        </p:spPr>
        <p:txBody>
          <a:bodyPr/>
          <a:lstStyle/>
          <a:p>
            <a:r>
              <a:rPr lang="en-CA" dirty="0" smtClean="0"/>
              <a:t>Introduction to </a:t>
            </a:r>
            <a:br>
              <a:rPr lang="en-CA" dirty="0" smtClean="0"/>
            </a:br>
            <a:r>
              <a:rPr lang="en-CA" dirty="0" smtClean="0"/>
              <a:t>Mendelian Genetics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SBI 3U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97322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Reading Punnett Squares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00208" cy="4351338"/>
          </a:xfrm>
        </p:spPr>
        <p:txBody>
          <a:bodyPr>
            <a:normAutofit/>
          </a:bodyPr>
          <a:lstStyle/>
          <a:p>
            <a:r>
              <a:rPr lang="en-CA" dirty="0" smtClean="0"/>
              <a:t>All offspring squares in the Punnett square have an equal likelihood of occurring.</a:t>
            </a:r>
          </a:p>
          <a:p>
            <a:pPr marL="0" indent="0">
              <a:buNone/>
            </a:pPr>
            <a:endParaRPr lang="en-CA" dirty="0" smtClean="0"/>
          </a:p>
          <a:p>
            <a:pPr lvl="1"/>
            <a:r>
              <a:rPr lang="en-CA" dirty="0" smtClean="0"/>
              <a:t>2/4 or 50% chance of offspring being RR</a:t>
            </a:r>
            <a:endParaRPr lang="en-CA" dirty="0"/>
          </a:p>
          <a:p>
            <a:pPr lvl="1"/>
            <a:r>
              <a:rPr lang="en-CA" dirty="0"/>
              <a:t>2/4 or 50% chance of offspring being </a:t>
            </a:r>
            <a:r>
              <a:rPr lang="en-CA" dirty="0" smtClean="0"/>
              <a:t>Rr</a:t>
            </a:r>
            <a:endParaRPr lang="en-CA" dirty="0"/>
          </a:p>
          <a:p>
            <a:pPr lvl="1"/>
            <a:endParaRPr lang="en-CA" dirty="0" smtClean="0"/>
          </a:p>
          <a:p>
            <a:pPr marL="0" indent="0">
              <a:buNone/>
            </a:pPr>
            <a:endParaRPr lang="en-CA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val="3732134730"/>
              </p:ext>
            </p:extLst>
          </p:nvPr>
        </p:nvGraphicFramePr>
        <p:xfrm>
          <a:off x="7428321" y="2749011"/>
          <a:ext cx="3242821" cy="28500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8109"/>
                <a:gridCol w="1077356"/>
                <a:gridCol w="1077356"/>
              </a:tblGrid>
              <a:tr h="950023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</a:tr>
              <a:tr h="950023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</a:tr>
              <a:tr h="950023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315199" y="2658359"/>
            <a:ext cx="1187779" cy="102752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TextBox 42"/>
          <p:cNvSpPr txBox="1"/>
          <p:nvPr/>
        </p:nvSpPr>
        <p:spPr>
          <a:xfrm>
            <a:off x="9923285" y="3956055"/>
            <a:ext cx="2177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Rr</a:t>
            </a:r>
            <a:endParaRPr lang="en-CA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9923285" y="4869068"/>
            <a:ext cx="2177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Rr</a:t>
            </a:r>
            <a:endParaRPr lang="en-CA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8783035" y="4869069"/>
            <a:ext cx="5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RR</a:t>
            </a:r>
            <a:endParaRPr lang="en-CA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8787748" y="3962191"/>
            <a:ext cx="53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RR</a:t>
            </a:r>
            <a:endParaRPr lang="en-CA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7811286" y="3941247"/>
            <a:ext cx="309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R</a:t>
            </a:r>
            <a:endParaRPr lang="en-CA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7811286" y="4903572"/>
            <a:ext cx="309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R</a:t>
            </a:r>
            <a:endParaRPr lang="en-CA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8901261" y="2980747"/>
            <a:ext cx="2177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R</a:t>
            </a:r>
            <a:endParaRPr lang="en-CA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9923285" y="2981947"/>
            <a:ext cx="2177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r</a:t>
            </a: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59473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Learning Goals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 smtClean="0"/>
              <a:t>By now students should be able to:</a:t>
            </a:r>
          </a:p>
          <a:p>
            <a:r>
              <a:rPr lang="en-CA" dirty="0" smtClean="0"/>
              <a:t>Understand how genes affect physical traits</a:t>
            </a:r>
          </a:p>
          <a:p>
            <a:r>
              <a:rPr lang="en-CA" dirty="0" smtClean="0"/>
              <a:t>Understand dominant and recessive genes</a:t>
            </a:r>
          </a:p>
          <a:p>
            <a:r>
              <a:rPr lang="en-CA" dirty="0" smtClean="0"/>
              <a:t>Understand complete dominance, partial dominance, and co-dominance in gene expression</a:t>
            </a:r>
          </a:p>
          <a:p>
            <a:r>
              <a:rPr lang="en-CA" dirty="0" smtClean="0"/>
              <a:t>Understand how to use a Punnett Square to determine offspring</a:t>
            </a:r>
            <a:endParaRPr lang="en-CA" dirty="0"/>
          </a:p>
          <a:p>
            <a:pPr algn="ctr"/>
            <a:endParaRPr lang="en-CA" dirty="0" smtClean="0"/>
          </a:p>
          <a:p>
            <a:pPr algn="ctr"/>
            <a:endParaRPr lang="en-CA" dirty="0" smtClean="0"/>
          </a:p>
          <a:p>
            <a:pPr marL="0" indent="0" algn="ctr">
              <a:buNone/>
            </a:pPr>
            <a:r>
              <a:rPr lang="en-CA" b="1" dirty="0" smtClean="0"/>
              <a:t>If not, then now is a good time to ask questions!</a:t>
            </a:r>
            <a:endParaRPr lang="en-CA" b="1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82891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Learning Goals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By the end of the class students will be able to:</a:t>
            </a:r>
          </a:p>
          <a:p>
            <a:r>
              <a:rPr lang="en-CA" dirty="0"/>
              <a:t>Understand how genes affect physical traits</a:t>
            </a:r>
          </a:p>
          <a:p>
            <a:r>
              <a:rPr lang="en-CA" dirty="0"/>
              <a:t>Understand dominant and recessive genes</a:t>
            </a:r>
          </a:p>
          <a:p>
            <a:r>
              <a:rPr lang="en-CA" dirty="0"/>
              <a:t>Understand complete dominance, partial dominance, and co-dominance in gene expression</a:t>
            </a:r>
          </a:p>
          <a:p>
            <a:r>
              <a:rPr lang="en-CA" dirty="0"/>
              <a:t>Understand how to use a Punnett Square to determine offspring</a:t>
            </a: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58023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Code of Life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 </a:t>
            </a:r>
            <a:r>
              <a:rPr lang="en-CA" b="1" u="sng" dirty="0" smtClean="0"/>
              <a:t>gene </a:t>
            </a:r>
            <a:r>
              <a:rPr lang="en-CA" dirty="0" smtClean="0"/>
              <a:t>is </a:t>
            </a:r>
            <a:r>
              <a:rPr lang="en-CA" dirty="0" smtClean="0"/>
              <a:t>a section of DNA that encodes for a trait.</a:t>
            </a:r>
          </a:p>
          <a:p>
            <a:pPr lvl="1"/>
            <a:r>
              <a:rPr lang="en-CA" dirty="0" smtClean="0"/>
              <a:t>Living things have two copies of each gene, one from each parent</a:t>
            </a:r>
          </a:p>
          <a:p>
            <a:pPr lvl="1"/>
            <a:endParaRPr lang="en-CA" dirty="0"/>
          </a:p>
          <a:p>
            <a:r>
              <a:rPr lang="en-CA" dirty="0" smtClean="0"/>
              <a:t>A </a:t>
            </a:r>
            <a:r>
              <a:rPr lang="en-CA" u="sng" dirty="0"/>
              <a:t>phenotype</a:t>
            </a:r>
            <a:r>
              <a:rPr lang="en-CA" dirty="0"/>
              <a:t> </a:t>
            </a:r>
            <a:r>
              <a:rPr lang="en-CA" dirty="0" smtClean="0"/>
              <a:t>is the </a:t>
            </a:r>
            <a:r>
              <a:rPr lang="en-CA" dirty="0" smtClean="0"/>
              <a:t>observable, </a:t>
            </a:r>
            <a:r>
              <a:rPr lang="en-CA" dirty="0"/>
              <a:t>physical trait the </a:t>
            </a:r>
            <a:r>
              <a:rPr lang="en-CA" dirty="0" smtClean="0"/>
              <a:t>gene encodes for</a:t>
            </a:r>
            <a:endParaRPr lang="en-CA" dirty="0"/>
          </a:p>
          <a:p>
            <a:pPr marL="457200" lvl="1" indent="0">
              <a:buNone/>
            </a:pPr>
            <a:endParaRPr lang="en-CA" dirty="0" smtClean="0"/>
          </a:p>
          <a:p>
            <a:r>
              <a:rPr lang="en-CA" dirty="0" smtClean="0"/>
              <a:t>Each gene can have different versions called </a:t>
            </a:r>
            <a:r>
              <a:rPr lang="en-CA" u="sng" dirty="0" smtClean="0"/>
              <a:t>alleles</a:t>
            </a:r>
            <a:endParaRPr lang="en-CA" dirty="0" smtClean="0"/>
          </a:p>
          <a:p>
            <a:pPr lvl="1"/>
            <a:r>
              <a:rPr lang="en-CA" dirty="0" smtClean="0"/>
              <a:t>Different combinations of alleles can lead to different phenotypes</a:t>
            </a:r>
          </a:p>
          <a:p>
            <a:pPr lvl="1"/>
            <a:endParaRPr lang="en-CA" dirty="0"/>
          </a:p>
          <a:p>
            <a:r>
              <a:rPr lang="en-CA" dirty="0" smtClean="0"/>
              <a:t>A </a:t>
            </a:r>
            <a:r>
              <a:rPr lang="en-CA" u="sng" dirty="0" smtClean="0"/>
              <a:t>genotype</a:t>
            </a:r>
            <a:r>
              <a:rPr lang="en-CA" dirty="0" smtClean="0"/>
              <a:t> is the combination of alleles</a:t>
            </a:r>
          </a:p>
          <a:p>
            <a:pPr lvl="1"/>
            <a:r>
              <a:rPr lang="en-CA" dirty="0" smtClean="0"/>
              <a:t>A </a:t>
            </a:r>
            <a:r>
              <a:rPr lang="en-CA" u="sng" dirty="0" smtClean="0"/>
              <a:t>homozygote</a:t>
            </a:r>
            <a:r>
              <a:rPr lang="en-CA" dirty="0" smtClean="0"/>
              <a:t> has 2 copies of the same allele</a:t>
            </a:r>
          </a:p>
          <a:p>
            <a:pPr lvl="1"/>
            <a:r>
              <a:rPr lang="en-CA" dirty="0" smtClean="0"/>
              <a:t>A </a:t>
            </a:r>
            <a:r>
              <a:rPr lang="en-CA" u="sng" dirty="0" smtClean="0"/>
              <a:t>heterozygote</a:t>
            </a:r>
            <a:r>
              <a:rPr lang="en-CA" dirty="0" smtClean="0"/>
              <a:t> has 1 copy of 2 different alleles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marL="457200" lvl="1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63869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Allele Types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Alleles can either be </a:t>
            </a:r>
            <a:r>
              <a:rPr lang="en-CA" u="sng" dirty="0" smtClean="0"/>
              <a:t>dominant</a:t>
            </a:r>
            <a:r>
              <a:rPr lang="en-CA" dirty="0" smtClean="0"/>
              <a:t> or </a:t>
            </a:r>
            <a:r>
              <a:rPr lang="en-CA" u="sng" dirty="0" smtClean="0"/>
              <a:t>recessive</a:t>
            </a:r>
          </a:p>
          <a:p>
            <a:endParaRPr lang="en-CA" u="sng" dirty="0"/>
          </a:p>
          <a:p>
            <a:r>
              <a:rPr lang="en-CA" u="sng" dirty="0" smtClean="0"/>
              <a:t>Dominant alleles:</a:t>
            </a:r>
            <a:r>
              <a:rPr lang="en-CA" dirty="0" smtClean="0"/>
              <a:t> these alleles code for physical traits that are expressed in heterozygotes</a:t>
            </a:r>
          </a:p>
          <a:p>
            <a:endParaRPr lang="en-CA" u="sng" dirty="0"/>
          </a:p>
          <a:p>
            <a:r>
              <a:rPr lang="en-CA" u="sng" dirty="0" smtClean="0"/>
              <a:t>Recessive alleles:</a:t>
            </a:r>
            <a:r>
              <a:rPr lang="en-CA" dirty="0" smtClean="0"/>
              <a:t> these alleles code for physical traits that are usually not expressed in the phenotype, except under rare circumstances</a:t>
            </a:r>
            <a:endParaRPr lang="en-CA" u="sng" dirty="0" smtClean="0"/>
          </a:p>
          <a:p>
            <a:endParaRPr lang="en-CA" u="sng" dirty="0" smtClean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80304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Genotypic Shorthand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Genes are assigned a letter.</a:t>
            </a:r>
          </a:p>
          <a:p>
            <a:pPr lvl="1"/>
            <a:r>
              <a:rPr lang="en-CA" dirty="0" smtClean="0"/>
              <a:t>Capital letters are for dominant alleles</a:t>
            </a:r>
          </a:p>
          <a:p>
            <a:pPr lvl="1"/>
            <a:r>
              <a:rPr lang="en-CA" dirty="0" smtClean="0"/>
              <a:t>Lowercase letters are for recessive alleles</a:t>
            </a:r>
          </a:p>
          <a:p>
            <a:pPr lvl="1"/>
            <a:endParaRPr lang="en-CA" dirty="0"/>
          </a:p>
          <a:p>
            <a:r>
              <a:rPr lang="en-CA" dirty="0" smtClean="0"/>
              <a:t>Ex. </a:t>
            </a:r>
          </a:p>
          <a:p>
            <a:pPr lvl="1"/>
            <a:r>
              <a:rPr lang="en-CA" dirty="0" smtClean="0"/>
              <a:t>TT has </a:t>
            </a:r>
            <a:r>
              <a:rPr lang="en-CA" dirty="0" smtClean="0"/>
              <a:t>2 copies of a dominant allele (T)</a:t>
            </a:r>
          </a:p>
          <a:p>
            <a:pPr lvl="1"/>
            <a:r>
              <a:rPr lang="en-CA" dirty="0" err="1" smtClean="0"/>
              <a:t>Dd</a:t>
            </a:r>
            <a:r>
              <a:rPr lang="en-CA" dirty="0" smtClean="0"/>
              <a:t> has 1 copy of both a dominant (D) and recessive allele (d)</a:t>
            </a:r>
          </a:p>
          <a:p>
            <a:pPr lvl="1"/>
            <a:r>
              <a:rPr lang="en-CA" dirty="0" err="1"/>
              <a:t>h</a:t>
            </a:r>
            <a:r>
              <a:rPr lang="en-CA" dirty="0" err="1" smtClean="0"/>
              <a:t>h</a:t>
            </a:r>
            <a:r>
              <a:rPr lang="en-CA" dirty="0" smtClean="0"/>
              <a:t> has 2 copies of a recessive allele (h)</a:t>
            </a:r>
          </a:p>
          <a:p>
            <a:pPr lvl="1"/>
            <a:r>
              <a:rPr lang="en-CA" dirty="0" smtClean="0"/>
              <a:t>Gender is a special case and uses X and Y.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15091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Complete Dominance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dominant gene overpowers the recessive gene and expresses its trait in the heterozygote</a:t>
            </a:r>
          </a:p>
          <a:p>
            <a:pPr lvl="1"/>
            <a:r>
              <a:rPr lang="en-CA" dirty="0" smtClean="0"/>
              <a:t>Dark hair in humans follows this pattern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val="2865728845"/>
              </p:ext>
            </p:extLst>
          </p:nvPr>
        </p:nvGraphicFramePr>
        <p:xfrm>
          <a:off x="772297" y="5931243"/>
          <a:ext cx="105156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34714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Genotype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Dd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dd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Phenotype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Dark Hair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Dark Hair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Light Hair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http://www.fashiondivadesign.com/wp-content/uploads/2013/01/dark-brown-hai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2168" b="35298"/>
          <a:stretch/>
        </p:blipFill>
        <p:spPr bwMode="auto">
          <a:xfrm>
            <a:off x="3467250" y="3379866"/>
            <a:ext cx="2520000" cy="252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fashiondivadesign.com/wp-content/uploads/2013/01/dark-brown-hai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2168" b="35298"/>
          <a:stretch/>
        </p:blipFill>
        <p:spPr bwMode="auto">
          <a:xfrm>
            <a:off x="6067804" y="3379865"/>
            <a:ext cx="2520000" cy="252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Platinum Dirty Blonde Hair. This is the type of light blonde I want. Not streaky and as neutral as my natural.  ,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-867" t="2" r="4216" b="35295"/>
          <a:stretch/>
        </p:blipFill>
        <p:spPr bwMode="auto">
          <a:xfrm>
            <a:off x="8677707" y="3379865"/>
            <a:ext cx="2520000" cy="252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09014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Incomplete Dominance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dominant gene partially overpowers the recessive gene and an intermediate trait is seen</a:t>
            </a:r>
          </a:p>
          <a:p>
            <a:pPr lvl="1"/>
            <a:r>
              <a:rPr lang="en-CA" dirty="0" smtClean="0"/>
              <a:t>Colour in snapdragon flowers follows this pattern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val="628286830"/>
              </p:ext>
            </p:extLst>
          </p:nvPr>
        </p:nvGraphicFramePr>
        <p:xfrm>
          <a:off x="772297" y="5931243"/>
          <a:ext cx="105156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34714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Genotype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RR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Rr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rr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Phenotype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Red Flowers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Pink Flowers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White Flowers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http://www.panamseed.com/utility/dispthumb.aspx?imageid=67613&amp;imgsize=Displa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5896" r="5915" b="11811"/>
          <a:stretch/>
        </p:blipFill>
        <p:spPr bwMode="auto">
          <a:xfrm>
            <a:off x="3438819" y="3400509"/>
            <a:ext cx="2520000" cy="252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swallowtailgardenseeds.com/assets/snapdragon_chantilly_pink_2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5085" t="1352" r="6727" b="10460"/>
          <a:stretch/>
        </p:blipFill>
        <p:spPr bwMode="auto">
          <a:xfrm>
            <a:off x="6077146" y="3400509"/>
            <a:ext cx="2520000" cy="252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fiftyflowers.com/site_files/FiftyFlowers/Image/Product/White_Snapdragon_Flower_300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4612" r="7200" b="11811"/>
          <a:stretch/>
        </p:blipFill>
        <p:spPr bwMode="auto">
          <a:xfrm>
            <a:off x="8715473" y="3400509"/>
            <a:ext cx="2520000" cy="252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32129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Co-dominance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val="3229849296"/>
              </p:ext>
            </p:extLst>
          </p:nvPr>
        </p:nvGraphicFramePr>
        <p:xfrm>
          <a:off x="772297" y="5931243"/>
          <a:ext cx="105156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34714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Genotype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PP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Pp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pp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Phenotype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Pink Flowers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Pink and White Flowers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White Flowers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41781"/>
          </a:xfrm>
        </p:spPr>
        <p:txBody>
          <a:bodyPr/>
          <a:lstStyle/>
          <a:p>
            <a:r>
              <a:rPr lang="en-CA" dirty="0" smtClean="0"/>
              <a:t>Both alleles cannot hold dominance over each other, thus both alleles are seen in the heterozygous form</a:t>
            </a:r>
          </a:p>
          <a:p>
            <a:pPr lvl="1"/>
            <a:r>
              <a:rPr lang="en-CA" dirty="0" smtClean="0"/>
              <a:t>Colour in certain Camellia flowers follow this pattern</a:t>
            </a:r>
            <a:endParaRPr lang="en-CA" dirty="0"/>
          </a:p>
        </p:txBody>
      </p:sp>
      <p:pic>
        <p:nvPicPr>
          <p:cNvPr id="4102" name="Picture 6" descr="http://4.bp.blogspot.com/-C2vODuVyyls/TeYlZrxObII/AAAAAAAAAMY/j_cY38dETF0/s1600/camel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448246" y="3354472"/>
            <a:ext cx="2520527" cy="25154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www.mooseyscountrygarden.com/garden-weather/new-camellia-whi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8680122" y="3354472"/>
            <a:ext cx="2561523" cy="25615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upload.wikimedia.org/wikipedia/commons/thumb/f/f3/Co-dominance_Rhododendron.jpg/1024px-Co-dominance_Rhododendro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062475" y="3378587"/>
            <a:ext cx="2523945" cy="24672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46668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Punnett Squares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70369" cy="4351338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Punnett Squares are used to determine offspring genotypes</a:t>
            </a:r>
          </a:p>
          <a:p>
            <a:pPr marL="0" indent="0" algn="ctr">
              <a:buNone/>
            </a:pPr>
            <a:r>
              <a:rPr lang="en-CA" dirty="0" smtClean="0"/>
              <a:t>How to use:</a:t>
            </a:r>
          </a:p>
          <a:p>
            <a:r>
              <a:rPr lang="en-CA" dirty="0" smtClean="0"/>
              <a:t>1: Make a 3x3 Table with the top-left missing</a:t>
            </a:r>
          </a:p>
          <a:p>
            <a:r>
              <a:rPr lang="en-CA" dirty="0"/>
              <a:t>2</a:t>
            </a:r>
            <a:r>
              <a:rPr lang="en-CA" dirty="0" smtClean="0"/>
              <a:t> : Split the parents genotype and put each allele in a row or column</a:t>
            </a:r>
          </a:p>
          <a:p>
            <a:r>
              <a:rPr lang="en-CA" dirty="0" smtClean="0"/>
              <a:t>3: cross the rows and columns to get the offspring genotypes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val="88280208"/>
              </p:ext>
            </p:extLst>
          </p:nvPr>
        </p:nvGraphicFramePr>
        <p:xfrm>
          <a:off x="7428321" y="2749011"/>
          <a:ext cx="3242821" cy="28500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8109"/>
                <a:gridCol w="1077356"/>
                <a:gridCol w="1077356"/>
              </a:tblGrid>
              <a:tr h="950023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</a:tr>
              <a:tr h="950023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</a:tr>
              <a:tr h="950023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212265" y="2139885"/>
            <a:ext cx="2290714" cy="15459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7900449" y="859073"/>
            <a:ext cx="2177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Cross RR </a:t>
            </a:r>
            <a:r>
              <a:rPr lang="en-CA" sz="2400" dirty="0"/>
              <a:t>&amp;</a:t>
            </a:r>
            <a:r>
              <a:rPr lang="en-CA" sz="2400" dirty="0" smtClean="0"/>
              <a:t> Rr</a:t>
            </a:r>
            <a:endParaRPr lang="en-CA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694604" y="4429242"/>
            <a:ext cx="2177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solidFill>
                  <a:srgbClr val="FF0000"/>
                </a:solidFill>
              </a:rPr>
              <a:t>R</a:t>
            </a:r>
            <a:r>
              <a:rPr lang="en-CA" sz="2400" dirty="0" smtClean="0">
                <a:solidFill>
                  <a:schemeClr val="accent4"/>
                </a:solidFill>
              </a:rPr>
              <a:t>R</a:t>
            </a:r>
            <a:endParaRPr lang="en-CA" sz="2400" dirty="0">
              <a:solidFill>
                <a:schemeClr val="accent4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293962" y="1067162"/>
            <a:ext cx="0" cy="53336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288546" y="2055259"/>
            <a:ext cx="2177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solidFill>
                  <a:srgbClr val="00B0F0"/>
                </a:solidFill>
              </a:rPr>
              <a:t>R</a:t>
            </a:r>
            <a:r>
              <a:rPr lang="en-CA" sz="2400" dirty="0" smtClean="0">
                <a:solidFill>
                  <a:srgbClr val="92D050"/>
                </a:solidFill>
              </a:rPr>
              <a:t>r</a:t>
            </a:r>
            <a:endParaRPr lang="en-CA" sz="2400" dirty="0">
              <a:solidFill>
                <a:srgbClr val="92D05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975835" y="1197204"/>
            <a:ext cx="1896361" cy="31296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9464511" y="1197204"/>
            <a:ext cx="0" cy="9328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890994" y="4194928"/>
            <a:ext cx="1033021" cy="32993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107810" y="4776100"/>
            <a:ext cx="816205" cy="349121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9106293" y="2413262"/>
            <a:ext cx="358218" cy="70701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9673474" y="2375555"/>
            <a:ext cx="394353" cy="772998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8069344" y="4157220"/>
            <a:ext cx="81385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9106293" y="3346515"/>
            <a:ext cx="0" cy="725864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9030878" y="3289955"/>
            <a:ext cx="75415" cy="1743958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8069344" y="5125221"/>
            <a:ext cx="834276" cy="0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0143241" y="3346515"/>
            <a:ext cx="56561" cy="81541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0067827" y="3289955"/>
            <a:ext cx="145329" cy="1743958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8069344" y="4223206"/>
            <a:ext cx="193053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8069344" y="5078086"/>
            <a:ext cx="1913642" cy="0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923285" y="3956055"/>
            <a:ext cx="2177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solidFill>
                  <a:srgbClr val="FF0000"/>
                </a:solidFill>
              </a:rPr>
              <a:t>R</a:t>
            </a:r>
            <a:r>
              <a:rPr lang="en-CA" sz="2400" dirty="0" smtClean="0">
                <a:solidFill>
                  <a:srgbClr val="92D050"/>
                </a:solidFill>
              </a:rPr>
              <a:t>r</a:t>
            </a:r>
            <a:endParaRPr lang="en-CA" sz="2400" dirty="0">
              <a:solidFill>
                <a:srgbClr val="92D05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923285" y="4869068"/>
            <a:ext cx="217759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2400" dirty="0" smtClean="0">
                <a:solidFill>
                  <a:schemeClr val="accent4"/>
                </a:solidFill>
              </a:rPr>
              <a:t>R</a:t>
            </a:r>
            <a:r>
              <a:rPr lang="en-CA" sz="2400" dirty="0" smtClean="0">
                <a:solidFill>
                  <a:srgbClr val="92D050"/>
                </a:solidFill>
              </a:rPr>
              <a:t>r</a:t>
            </a:r>
            <a:endParaRPr lang="en-CA" sz="2400" dirty="0">
              <a:solidFill>
                <a:srgbClr val="92D05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783035" y="4869069"/>
            <a:ext cx="5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solidFill>
                  <a:schemeClr val="accent4"/>
                </a:solidFill>
              </a:rPr>
              <a:t>R</a:t>
            </a:r>
            <a:r>
              <a:rPr lang="en-CA" sz="2400" dirty="0" smtClean="0">
                <a:solidFill>
                  <a:srgbClr val="00B0F0"/>
                </a:solidFill>
              </a:rPr>
              <a:t>R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787748" y="3962191"/>
            <a:ext cx="53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solidFill>
                  <a:srgbClr val="FF0000"/>
                </a:solidFill>
              </a:rPr>
              <a:t>R</a:t>
            </a:r>
            <a:r>
              <a:rPr lang="en-CA" sz="2400" dirty="0" smtClean="0">
                <a:solidFill>
                  <a:srgbClr val="00B0F0"/>
                </a:solidFill>
              </a:rPr>
              <a:t>R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811286" y="3941247"/>
            <a:ext cx="309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solidFill>
                  <a:srgbClr val="FF0000"/>
                </a:solidFill>
              </a:rPr>
              <a:t>R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811286" y="4903572"/>
            <a:ext cx="309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solidFill>
                  <a:schemeClr val="accent4"/>
                </a:solidFill>
              </a:rPr>
              <a:t>R</a:t>
            </a:r>
            <a:endParaRPr lang="en-CA" sz="2400" dirty="0">
              <a:solidFill>
                <a:schemeClr val="accent4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901261" y="2980747"/>
            <a:ext cx="2177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solidFill>
                  <a:srgbClr val="00B0F0"/>
                </a:solidFill>
              </a:rPr>
              <a:t>R</a:t>
            </a:r>
            <a:endParaRPr lang="en-CA" sz="2400" dirty="0">
              <a:solidFill>
                <a:srgbClr val="00B0F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923285" y="2981947"/>
            <a:ext cx="2177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92D050"/>
                </a:solidFill>
              </a:rPr>
              <a:t>r</a:t>
            </a: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54696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animBg="1"/>
      <p:bldP spid="7" grpId="0" uiExpand="1"/>
      <p:bldP spid="10" grpId="0" uiExpand="1"/>
      <p:bldP spid="43" grpId="0"/>
      <p:bldP spid="44" grpId="0"/>
      <p:bldP spid="46" grpId="0"/>
      <p:bldP spid="47" grpId="0"/>
      <p:bldP spid="48" grpId="0" uiExpand="1"/>
      <p:bldP spid="49" grpId="0" uiExpand="1"/>
      <p:bldP spid="50" grpId="0" uiExpand="1"/>
      <p:bldP spid="51" grpId="0" uiExpand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6310</TotalTime>
  <Words>526</Words>
  <Application>Microsoft Office PowerPoint</Application>
  <PresentationFormat>Custom</PresentationFormat>
  <Paragraphs>111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Introduction to  Mendelian Genetics</vt:lpstr>
      <vt:lpstr>Learning Goals</vt:lpstr>
      <vt:lpstr>The Code of Life</vt:lpstr>
      <vt:lpstr>Allele Types</vt:lpstr>
      <vt:lpstr>Genotypic Shorthand</vt:lpstr>
      <vt:lpstr>Complete Dominance</vt:lpstr>
      <vt:lpstr>Incomplete Dominance</vt:lpstr>
      <vt:lpstr>Co-dominance</vt:lpstr>
      <vt:lpstr>Punnett Squares</vt:lpstr>
      <vt:lpstr>Reading Punnett Squares</vt:lpstr>
      <vt:lpstr>Learning Goals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Mendelian Genetics</dc:title>
  <dc:creator>David Brooks</dc:creator>
  <cp:lastModifiedBy>Owner</cp:lastModifiedBy>
  <cp:revision>19</cp:revision>
  <dcterms:created xsi:type="dcterms:W3CDTF">2014-11-13T15:14:31Z</dcterms:created>
  <dcterms:modified xsi:type="dcterms:W3CDTF">2014-11-18T02:45:35Z</dcterms:modified>
</cp:coreProperties>
</file>