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5" r:id="rId3"/>
    <p:sldId id="261" r:id="rId4"/>
    <p:sldId id="267" r:id="rId5"/>
    <p:sldId id="259" r:id="rId6"/>
    <p:sldId id="269" r:id="rId7"/>
    <p:sldId id="258" r:id="rId8"/>
    <p:sldId id="268" r:id="rId9"/>
    <p:sldId id="262" r:id="rId10"/>
    <p:sldId id="270" r:id="rId11"/>
    <p:sldId id="264" r:id="rId12"/>
    <p:sldId id="266" r:id="rId13"/>
    <p:sldId id="257" r:id="rId14"/>
    <p:sldId id="271" r:id="rId15"/>
    <p:sldId id="263" r:id="rId16"/>
    <p:sldId id="272" r:id="rId17"/>
    <p:sldId id="260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04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8C-900E-6A4A-AAD5-DA03ACDF4313}" type="datetimeFigureOut">
              <a:rPr lang="en-US" smtClean="0"/>
              <a:t>2014-11-17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4EBB6-FA68-CF4B-8D81-4AA271DC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4EBB6-FA68-CF4B-8D81-4AA271DC27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1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CA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2014-11-17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1914-1918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Life in the Trenches of WWI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8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8" y="686539"/>
            <a:ext cx="3773713" cy="492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25" y="1723570"/>
            <a:ext cx="3297438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07000"/>
          </a:xfrm>
        </p:spPr>
        <p:txBody>
          <a:bodyPr>
            <a:normAutofit/>
          </a:bodyPr>
          <a:lstStyle/>
          <a:p>
            <a:r>
              <a:rPr lang="en-US" dirty="0" smtClean="0"/>
              <a:t>Soldiers rotated into and out of the front lines to provide a break from the stress of combat </a:t>
            </a:r>
          </a:p>
          <a:p>
            <a:r>
              <a:rPr lang="en-US" dirty="0" smtClean="0"/>
              <a:t>Soldiers spent </a:t>
            </a:r>
            <a:r>
              <a:rPr lang="en-US" dirty="0" smtClean="0">
                <a:solidFill>
                  <a:srgbClr val="0D0D0D"/>
                </a:solidFill>
              </a:rPr>
              <a:t>4 to 6 </a:t>
            </a:r>
            <a:r>
              <a:rPr lang="en-US" dirty="0" smtClean="0"/>
              <a:t>days </a:t>
            </a:r>
            <a:r>
              <a:rPr lang="en-US" dirty="0" smtClean="0"/>
              <a:t>in the front trenches before moving back and spending an equal number of days in the </a:t>
            </a:r>
            <a:r>
              <a:rPr lang="en-US" dirty="0" smtClean="0"/>
              <a:t>secondary trenches </a:t>
            </a:r>
            <a:r>
              <a:rPr lang="en-US" dirty="0" smtClean="0"/>
              <a:t>and, finally, the reserve trenches </a:t>
            </a:r>
          </a:p>
          <a:p>
            <a:r>
              <a:rPr lang="en-US" dirty="0" smtClean="0"/>
              <a:t>Soldiers could go on an occasional leave to </a:t>
            </a:r>
            <a:r>
              <a:rPr lang="en-US" dirty="0" smtClean="0">
                <a:solidFill>
                  <a:srgbClr val="0D0D0D"/>
                </a:solidFill>
              </a:rPr>
              <a:t>England 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D0D0D"/>
                </a:solidFill>
              </a:rPr>
              <a:t>YMCA</a:t>
            </a:r>
            <a:r>
              <a:rPr lang="en-US" dirty="0" smtClean="0"/>
              <a:t> hut was the </a:t>
            </a:r>
            <a:r>
              <a:rPr lang="en-US" dirty="0" err="1" smtClean="0"/>
              <a:t>centre</a:t>
            </a:r>
            <a:r>
              <a:rPr lang="en-US" dirty="0" smtClean="0"/>
              <a:t> of a soldier’s social life where they could read and write during the day, and attend concerts or lectures in the evening </a:t>
            </a:r>
          </a:p>
          <a:p>
            <a:r>
              <a:rPr lang="en-US" dirty="0" smtClean="0"/>
              <a:t>Sports also relieved the stress of war – </a:t>
            </a:r>
            <a:r>
              <a:rPr lang="en-US" dirty="0" smtClean="0">
                <a:solidFill>
                  <a:srgbClr val="0D0D0D"/>
                </a:solidFill>
              </a:rPr>
              <a:t>baseball</a:t>
            </a:r>
            <a:r>
              <a:rPr lang="en-US" dirty="0" smtClean="0"/>
              <a:t> was the most popular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and Leisure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44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47" y="598714"/>
            <a:ext cx="7937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73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D0D0D"/>
                </a:solidFill>
              </a:rPr>
              <a:t>Rats and lice </a:t>
            </a:r>
            <a:r>
              <a:rPr lang="en-US" dirty="0" smtClean="0"/>
              <a:t>infested the trenches and contributed to the spreading of diseases among soldiers </a:t>
            </a:r>
          </a:p>
          <a:p>
            <a:r>
              <a:rPr lang="en-US" dirty="0" smtClean="0"/>
              <a:t>Lice was found to be the cause of Trench Fever, which included headaches, fevers, and muscle pain </a:t>
            </a:r>
          </a:p>
          <a:p>
            <a:r>
              <a:rPr lang="en-US" dirty="0" smtClean="0"/>
              <a:t>The unsanitary conditions in combination with the cold weather and persistent dampness resulted in </a:t>
            </a:r>
            <a:r>
              <a:rPr lang="en-US" dirty="0" smtClean="0">
                <a:solidFill>
                  <a:srgbClr val="0D0D0D"/>
                </a:solidFill>
              </a:rPr>
              <a:t>Trench Foot</a:t>
            </a:r>
          </a:p>
          <a:p>
            <a:r>
              <a:rPr lang="en-US" dirty="0" smtClean="0"/>
              <a:t>Trench Foot was a frostbite-like infection and in extreme cases led to gangrene and </a:t>
            </a:r>
            <a:r>
              <a:rPr lang="en-US" dirty="0" smtClean="0">
                <a:solidFill>
                  <a:srgbClr val="0D0D0D"/>
                </a:solidFill>
              </a:rPr>
              <a:t>amputation 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Pests and 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46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25" y="798286"/>
            <a:ext cx="5931175" cy="3438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99" y="2356037"/>
            <a:ext cx="2650671" cy="3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7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37471"/>
            <a:ext cx="8229600" cy="5497773"/>
          </a:xfrm>
        </p:spPr>
        <p:txBody>
          <a:bodyPr>
            <a:normAutofit/>
          </a:bodyPr>
          <a:lstStyle/>
          <a:p>
            <a:r>
              <a:rPr lang="en-US" dirty="0" smtClean="0"/>
              <a:t>Bonds of friendship, loyalty and community based on shared experience and common dangers promoted a strong sense of group identity </a:t>
            </a:r>
          </a:p>
          <a:p>
            <a:r>
              <a:rPr lang="en-US" dirty="0" smtClean="0"/>
              <a:t>Training, firm discipline, and strong leadership motivated soldiers </a:t>
            </a:r>
          </a:p>
          <a:p>
            <a:r>
              <a:rPr lang="en-US" dirty="0" smtClean="0"/>
              <a:t>The threat of </a:t>
            </a:r>
            <a:r>
              <a:rPr lang="en-US" dirty="0" smtClean="0">
                <a:solidFill>
                  <a:srgbClr val="0D0D0D"/>
                </a:solidFill>
              </a:rPr>
              <a:t>punishment</a:t>
            </a:r>
            <a:r>
              <a:rPr lang="en-US" dirty="0" smtClean="0"/>
              <a:t> kept soldiers in line</a:t>
            </a:r>
          </a:p>
          <a:p>
            <a:r>
              <a:rPr lang="en-US" dirty="0" smtClean="0"/>
              <a:t>Shared sense in the </a:t>
            </a:r>
            <a:r>
              <a:rPr lang="en-US" dirty="0" smtClean="0">
                <a:solidFill>
                  <a:srgbClr val="0D0D0D"/>
                </a:solidFill>
              </a:rPr>
              <a:t>justice</a:t>
            </a:r>
            <a:r>
              <a:rPr lang="en-US" dirty="0" smtClean="0"/>
              <a:t> of their cause </a:t>
            </a:r>
          </a:p>
          <a:p>
            <a:r>
              <a:rPr lang="en-US" dirty="0" smtClean="0"/>
              <a:t>The military attempted to provide simple pleasures like </a:t>
            </a:r>
            <a:r>
              <a:rPr lang="en-US" dirty="0" smtClean="0">
                <a:solidFill>
                  <a:srgbClr val="0D0D0D"/>
                </a:solidFill>
              </a:rPr>
              <a:t>cigarettes</a:t>
            </a:r>
          </a:p>
          <a:p>
            <a:r>
              <a:rPr lang="en-US" dirty="0" smtClean="0"/>
              <a:t>Letters arrived from home daily and on occasion care packages were sent as well</a:t>
            </a:r>
          </a:p>
          <a:p>
            <a:r>
              <a:rPr lang="en-US" dirty="0" smtClean="0">
                <a:solidFill>
                  <a:srgbClr val="0D0D0D"/>
                </a:solidFill>
              </a:rPr>
              <a:t>Rum</a:t>
            </a:r>
            <a:r>
              <a:rPr lang="en-US" dirty="0" smtClean="0"/>
              <a:t> was used for reward, medicine and motivation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85071"/>
          </a:xfrm>
        </p:spPr>
        <p:txBody>
          <a:bodyPr/>
          <a:lstStyle/>
          <a:p>
            <a:r>
              <a:rPr lang="en-US" dirty="0" smtClean="0"/>
              <a:t>Maintaining Morale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4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ert.Cda.ArmycluCigarette.W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" y="471714"/>
            <a:ext cx="3574143" cy="4810016"/>
          </a:xfrm>
          <a:prstGeom prst="rect">
            <a:avLst/>
          </a:prstGeom>
        </p:spPr>
      </p:pic>
      <p:pic>
        <p:nvPicPr>
          <p:cNvPr id="5" name="Picture 4" descr="3g12681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23" y="1106714"/>
            <a:ext cx="3922291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2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696" y="1189551"/>
            <a:ext cx="8826472" cy="55298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 casualties, poor food, and lack of sleep constantly threatened to undermine the </a:t>
            </a:r>
            <a:r>
              <a:rPr lang="en-US" dirty="0" smtClean="0">
                <a:solidFill>
                  <a:srgbClr val="0D0D0D"/>
                </a:solidFill>
              </a:rPr>
              <a:t>morale</a:t>
            </a:r>
            <a:r>
              <a:rPr lang="en-US" dirty="0" smtClean="0"/>
              <a:t> of soldiers in the trenches</a:t>
            </a:r>
          </a:p>
          <a:p>
            <a:r>
              <a:rPr lang="en-US" dirty="0" smtClean="0"/>
              <a:t>Soldiers that suffered from excessive stress (</a:t>
            </a:r>
            <a:r>
              <a:rPr lang="en-US" dirty="0" smtClean="0">
                <a:solidFill>
                  <a:srgbClr val="0D0D0D"/>
                </a:solidFill>
              </a:rPr>
              <a:t>shellshock</a:t>
            </a:r>
            <a:r>
              <a:rPr lang="en-US" dirty="0" smtClean="0"/>
              <a:t>) may turn to desertion for which the punishment could be death by firing squad</a:t>
            </a:r>
          </a:p>
          <a:p>
            <a:r>
              <a:rPr lang="en-US" dirty="0" smtClean="0"/>
              <a:t>Some soldiers turned to </a:t>
            </a:r>
            <a:r>
              <a:rPr lang="en-US" dirty="0" smtClean="0">
                <a:solidFill>
                  <a:srgbClr val="0D0D0D"/>
                </a:solidFill>
              </a:rPr>
              <a:t>self-inflicted wounds </a:t>
            </a:r>
            <a:r>
              <a:rPr lang="en-US" dirty="0" smtClean="0"/>
              <a:t>(SIWs) - gunshot wound to the hand or foot, rubbing chemically infected soil in one’s eyes, etc.</a:t>
            </a:r>
          </a:p>
          <a:p>
            <a:r>
              <a:rPr lang="en-US" dirty="0" smtClean="0"/>
              <a:t>These soldiers with SIWs would be moved to a SIW hospital where they were liable to sentences that ranged from punishment to imprisonment</a:t>
            </a:r>
          </a:p>
          <a:p>
            <a:r>
              <a:rPr lang="en-US" dirty="0" smtClean="0"/>
              <a:t>There were </a:t>
            </a:r>
            <a:r>
              <a:rPr lang="en-US" dirty="0" smtClean="0">
                <a:solidFill>
                  <a:srgbClr val="0D0D0D"/>
                </a:solidFill>
              </a:rPr>
              <a:t>729</a:t>
            </a:r>
            <a:r>
              <a:rPr lang="en-US" dirty="0" smtClean="0"/>
              <a:t> cases of SIW in the Canadian Expeditionary Force, and many more that were likely undetected </a:t>
            </a:r>
          </a:p>
          <a:p>
            <a:r>
              <a:rPr lang="en-US" dirty="0" smtClean="0"/>
              <a:t>The actual number of soldiers who tried to escape trench life through illegal actions was </a:t>
            </a:r>
            <a:r>
              <a:rPr lang="en-US" dirty="0" smtClean="0">
                <a:solidFill>
                  <a:srgbClr val="0D0D0D"/>
                </a:solidFill>
              </a:rPr>
              <a:t>small 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4625"/>
          </a:xfrm>
        </p:spPr>
        <p:txBody>
          <a:bodyPr/>
          <a:lstStyle/>
          <a:p>
            <a:r>
              <a:rPr lang="en-US" dirty="0" smtClean="0"/>
              <a:t>Escaping the Trenches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25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466798"/>
            <a:ext cx="7003143" cy="58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5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5304970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dirty="0" smtClean="0"/>
              <a:t>By the end of this lesson, students will…</a:t>
            </a:r>
          </a:p>
          <a:p>
            <a:pPr lvl="0"/>
            <a:r>
              <a:rPr lang="en-US" dirty="0" smtClean="0"/>
              <a:t>Select </a:t>
            </a:r>
            <a:r>
              <a:rPr lang="en-US" dirty="0"/>
              <a:t>and organize relevant evidence and information on aspects of Canadian history since 1914 from a variety of primary and secondary sources ensuring that their sources reflect multiple perspectives </a:t>
            </a:r>
            <a:endParaRPr lang="en-CA" dirty="0"/>
          </a:p>
          <a:p>
            <a:pPr lvl="0"/>
            <a:r>
              <a:rPr lang="en-US" dirty="0"/>
              <a:t>Interpret and analyze evidence and information relevant to their investigations, using various tools, strategies, and approaches appropriate for historical inquiry</a:t>
            </a:r>
            <a:endParaRPr lang="en-CA" dirty="0"/>
          </a:p>
          <a:p>
            <a:pPr lvl="0"/>
            <a:r>
              <a:rPr lang="en-US" dirty="0"/>
              <a:t>Use appropriate terminology when communicating the results of their investigations</a:t>
            </a:r>
            <a:endParaRPr lang="en-CA" dirty="0"/>
          </a:p>
          <a:p>
            <a:pPr lvl="0"/>
            <a:r>
              <a:rPr lang="en-US" dirty="0"/>
              <a:t>Identify some major developments in science and/or technology during this period, and assess their significance for different groups in Canada 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Learning Goals 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237" y="1524000"/>
            <a:ext cx="8585311" cy="5147128"/>
          </a:xfrm>
        </p:spPr>
        <p:txBody>
          <a:bodyPr>
            <a:normAutofit/>
          </a:bodyPr>
          <a:lstStyle/>
          <a:p>
            <a:r>
              <a:rPr lang="en-US" dirty="0" smtClean="0"/>
              <a:t>Since the usual time for an enemy attack was at </a:t>
            </a:r>
            <a:r>
              <a:rPr lang="en-US" dirty="0" smtClean="0">
                <a:solidFill>
                  <a:srgbClr val="0D0D0D"/>
                </a:solidFill>
              </a:rPr>
              <a:t>dawn</a:t>
            </a:r>
            <a:r>
              <a:rPr lang="en-US" dirty="0" smtClean="0"/>
              <a:t>, soldiers would wake then to guard the frontline trenches</a:t>
            </a:r>
          </a:p>
          <a:p>
            <a:r>
              <a:rPr lang="en-US" dirty="0" smtClean="0"/>
              <a:t>If there was no attack, they would gather for inspections, breakfast, and the daily </a:t>
            </a:r>
            <a:r>
              <a:rPr lang="en-US" dirty="0" smtClean="0">
                <a:solidFill>
                  <a:srgbClr val="0D0D0D"/>
                </a:solidFill>
              </a:rPr>
              <a:t>rum</a:t>
            </a:r>
            <a:r>
              <a:rPr lang="en-US" dirty="0" smtClean="0"/>
              <a:t> ration</a:t>
            </a:r>
          </a:p>
          <a:p>
            <a:r>
              <a:rPr lang="en-US" dirty="0" smtClean="0"/>
              <a:t>During the day, soldiers worked in their trenches doing a numbed of chores, ranging from cleaning latrines to filling sandbags or repairing duckboards </a:t>
            </a:r>
          </a:p>
          <a:p>
            <a:r>
              <a:rPr lang="en-US" dirty="0" smtClean="0"/>
              <a:t>In between chores, soldiers had time for leisure activities that included: </a:t>
            </a:r>
            <a:r>
              <a:rPr lang="en-US" dirty="0" smtClean="0">
                <a:solidFill>
                  <a:srgbClr val="0D0D0D"/>
                </a:solidFill>
              </a:rPr>
              <a:t>reading, writing, or gambling</a:t>
            </a:r>
          </a:p>
          <a:p>
            <a:r>
              <a:rPr lang="en-US" dirty="0" smtClean="0"/>
              <a:t>It was at </a:t>
            </a:r>
            <a:r>
              <a:rPr lang="en-US" dirty="0" smtClean="0">
                <a:solidFill>
                  <a:srgbClr val="0D0D0D"/>
                </a:solidFill>
              </a:rPr>
              <a:t>night time </a:t>
            </a:r>
            <a:r>
              <a:rPr lang="en-US" dirty="0" smtClean="0"/>
              <a:t>that trench life was most dangerous as soldiers would move into No Man’s Land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Routine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0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438149"/>
            <a:ext cx="7477559" cy="58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131053"/>
          </a:xfrm>
        </p:spPr>
        <p:txBody>
          <a:bodyPr>
            <a:normAutofit/>
          </a:bodyPr>
          <a:lstStyle/>
          <a:p>
            <a:r>
              <a:rPr lang="en-US" dirty="0" smtClean="0"/>
              <a:t>Patrols often occurred at </a:t>
            </a:r>
            <a:r>
              <a:rPr lang="en-US" dirty="0" smtClean="0">
                <a:solidFill>
                  <a:srgbClr val="0D0D0D"/>
                </a:solidFill>
              </a:rPr>
              <a:t>night</a:t>
            </a:r>
            <a:r>
              <a:rPr lang="en-US" dirty="0" smtClean="0"/>
              <a:t> under the cover of darkness; however, there was still a risk of injury, death, or capture</a:t>
            </a:r>
          </a:p>
          <a:p>
            <a:r>
              <a:rPr lang="en-US" dirty="0" smtClean="0"/>
              <a:t>There was also a risk of running into enemy patrols </a:t>
            </a:r>
          </a:p>
          <a:p>
            <a:r>
              <a:rPr lang="en-US" dirty="0" smtClean="0"/>
              <a:t>Raids could become </a:t>
            </a:r>
            <a:r>
              <a:rPr lang="en-US" dirty="0" smtClean="0">
                <a:solidFill>
                  <a:srgbClr val="0D0D0D"/>
                </a:solidFill>
              </a:rPr>
              <a:t>miniature battles </a:t>
            </a:r>
            <a:r>
              <a:rPr lang="en-US" dirty="0" smtClean="0"/>
              <a:t>if they were carefully planned and prepared for. These miniature battles would include the coordination of the raiding party with the machine gunners and artillery </a:t>
            </a:r>
          </a:p>
          <a:p>
            <a:r>
              <a:rPr lang="en-US" dirty="0" smtClean="0"/>
              <a:t>Raids kept soldiers in the trenches alert, motivated and aggressive, but they could also result in many </a:t>
            </a:r>
            <a:r>
              <a:rPr lang="en-US" dirty="0" smtClean="0">
                <a:solidFill>
                  <a:srgbClr val="0D0D0D"/>
                </a:solidFill>
              </a:rPr>
              <a:t>casualties 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Raids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4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71" y="678543"/>
            <a:ext cx="7075714" cy="55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506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Trench warfare came about due to the increased firepower of </a:t>
            </a:r>
            <a:r>
              <a:rPr lang="en-US" dirty="0" smtClean="0">
                <a:solidFill>
                  <a:srgbClr val="0D0D0D"/>
                </a:solidFill>
              </a:rPr>
              <a:t>machine guns, artillery, and rifles</a:t>
            </a:r>
          </a:p>
          <a:p>
            <a:r>
              <a:rPr lang="en-US" dirty="0" smtClean="0"/>
              <a:t>Once soldiers had dug into their trenches, a stalemate occurred on the Western Front and the only way to break that stalemate was to create greater weapons</a:t>
            </a:r>
          </a:p>
          <a:p>
            <a:r>
              <a:rPr lang="en-US" dirty="0" smtClean="0"/>
              <a:t>At the outbreak of war, most soldiers only carried a </a:t>
            </a:r>
            <a:r>
              <a:rPr lang="en-US" dirty="0" smtClean="0">
                <a:solidFill>
                  <a:srgbClr val="0D0D0D"/>
                </a:solidFill>
              </a:rPr>
              <a:t>rifle and a bayonet  </a:t>
            </a:r>
          </a:p>
          <a:p>
            <a:r>
              <a:rPr lang="en-US" dirty="0" smtClean="0"/>
              <a:t>As the war progressed, soldiers became better equipped and began carrying grenades and utilizing mortars and machine guns in addition to their rifles and bayonets </a:t>
            </a:r>
          </a:p>
          <a:p>
            <a:r>
              <a:rPr lang="en-US" dirty="0" smtClean="0">
                <a:solidFill>
                  <a:srgbClr val="0D0D0D"/>
                </a:solidFill>
              </a:rPr>
              <a:t>Poison gas and tanks </a:t>
            </a:r>
            <a:r>
              <a:rPr lang="en-US" dirty="0" smtClean="0"/>
              <a:t>were also used to break into and out of enemy trench lines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Weapons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609599"/>
            <a:ext cx="7692571" cy="569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 units published their own </a:t>
            </a:r>
            <a:r>
              <a:rPr lang="en-US" dirty="0" smtClean="0">
                <a:solidFill>
                  <a:srgbClr val="0D0D0D"/>
                </a:solidFill>
              </a:rPr>
              <a:t>newspapers </a:t>
            </a:r>
          </a:p>
          <a:p>
            <a:r>
              <a:rPr lang="en-US" dirty="0" smtClean="0"/>
              <a:t>These </a:t>
            </a:r>
            <a:r>
              <a:rPr lang="en-US" dirty="0" smtClean="0"/>
              <a:t>newspapers </a:t>
            </a:r>
            <a:r>
              <a:rPr lang="en-US" dirty="0" smtClean="0"/>
              <a:t>were a way for soldiers to express their thoughts and feelings </a:t>
            </a:r>
            <a:r>
              <a:rPr lang="en-US" dirty="0" smtClean="0"/>
              <a:t>about the </a:t>
            </a:r>
            <a:r>
              <a:rPr lang="en-US" dirty="0" smtClean="0"/>
              <a:t>war </a:t>
            </a:r>
          </a:p>
          <a:p>
            <a:r>
              <a:rPr lang="en-US" dirty="0" smtClean="0"/>
              <a:t>The newspapers contained articles, poetry, jokes, and cartoons </a:t>
            </a:r>
          </a:p>
          <a:p>
            <a:r>
              <a:rPr lang="en-US" dirty="0" smtClean="0"/>
              <a:t>These newspapers were censored by the </a:t>
            </a:r>
            <a:r>
              <a:rPr lang="en-US" dirty="0" smtClean="0">
                <a:solidFill>
                  <a:srgbClr val="0D0D0D"/>
                </a:solidFill>
              </a:rPr>
              <a:t>military</a:t>
            </a:r>
            <a:r>
              <a:rPr lang="en-US" dirty="0" smtClean="0"/>
              <a:t>, but they were a safe environment for soldiers to reveal their anger about their hard life, although this was often done through the use of jokes </a:t>
            </a:r>
          </a:p>
          <a:p>
            <a:r>
              <a:rPr lang="en-US" dirty="0" smtClean="0"/>
              <a:t>There were over </a:t>
            </a:r>
            <a:r>
              <a:rPr lang="en-US" dirty="0" smtClean="0">
                <a:solidFill>
                  <a:srgbClr val="0D0D0D"/>
                </a:solidFill>
              </a:rPr>
              <a:t>30</a:t>
            </a:r>
            <a:r>
              <a:rPr lang="en-US" dirty="0" smtClean="0"/>
              <a:t> different Canadian trench newspapers during WWI and only few copies remain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Newspapers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093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1681</TotalTime>
  <Words>879</Words>
  <Application>Microsoft Macintosh PowerPoint</Application>
  <PresentationFormat>On-screen Show (4:3)</PresentationFormat>
  <Paragraphs>58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Paper</vt:lpstr>
      <vt:lpstr>Life in the Trenches of WWI</vt:lpstr>
      <vt:lpstr>Learning Goals </vt:lpstr>
      <vt:lpstr>Trench Routine </vt:lpstr>
      <vt:lpstr>PowerPoint Presentation</vt:lpstr>
      <vt:lpstr>Trench Raids </vt:lpstr>
      <vt:lpstr>PowerPoint Presentation</vt:lpstr>
      <vt:lpstr>Trench Weapons </vt:lpstr>
      <vt:lpstr>PowerPoint Presentation</vt:lpstr>
      <vt:lpstr>Trench Newspapers</vt:lpstr>
      <vt:lpstr>PowerPoint Presentation</vt:lpstr>
      <vt:lpstr>Rest and Leisure </vt:lpstr>
      <vt:lpstr>PowerPoint Presentation</vt:lpstr>
      <vt:lpstr>Pests and Pain</vt:lpstr>
      <vt:lpstr>PowerPoint Presentation</vt:lpstr>
      <vt:lpstr>Maintaining Morale </vt:lpstr>
      <vt:lpstr>PowerPoint Presentation</vt:lpstr>
      <vt:lpstr>Escaping the Trenches </vt:lpstr>
      <vt:lpstr>PowerPoint Presentation</vt:lpstr>
    </vt:vector>
  </TitlesOfParts>
  <Company>University of Windsor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 the Trenches of WWI</dc:title>
  <dc:creator>Krislyn Malott</dc:creator>
  <cp:lastModifiedBy>Krislyn Malott</cp:lastModifiedBy>
  <cp:revision>19</cp:revision>
  <dcterms:created xsi:type="dcterms:W3CDTF">2014-11-15T20:03:56Z</dcterms:created>
  <dcterms:modified xsi:type="dcterms:W3CDTF">2014-11-17T15:48:47Z</dcterms:modified>
</cp:coreProperties>
</file>